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58" r:id="rId4"/>
    <p:sldId id="263" r:id="rId5"/>
    <p:sldId id="265" r:id="rId6"/>
    <p:sldId id="259" r:id="rId7"/>
    <p:sldId id="267" r:id="rId8"/>
    <p:sldId id="269" r:id="rId9"/>
    <p:sldId id="272" r:id="rId10"/>
    <p:sldId id="276" r:id="rId11"/>
    <p:sldId id="277" r:id="rId12"/>
    <p:sldId id="279" r:id="rId13"/>
    <p:sldId id="271" r:id="rId14"/>
    <p:sldId id="257" r:id="rId15"/>
    <p:sldId id="260" r:id="rId16"/>
    <p:sldId id="264" r:id="rId17"/>
    <p:sldId id="266" r:id="rId18"/>
    <p:sldId id="262" r:id="rId19"/>
    <p:sldId id="268" r:id="rId20"/>
    <p:sldId id="270" r:id="rId21"/>
    <p:sldId id="273" r:id="rId22"/>
    <p:sldId id="275" r:id="rId23"/>
    <p:sldId id="278" r:id="rId24"/>
    <p:sldId id="280" r:id="rId25"/>
    <p:sldId id="281" r:id="rId26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7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95" autoAdjust="0"/>
    <p:restoredTop sz="94622" autoAdjust="0"/>
  </p:normalViewPr>
  <p:slideViewPr>
    <p:cSldViewPr>
      <p:cViewPr>
        <p:scale>
          <a:sx n="100" d="100"/>
          <a:sy n="100" d="100"/>
        </p:scale>
        <p:origin x="-1824" y="-2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53576-DF0E-4FD1-9F63-43545DA38286}" type="datetimeFigureOut">
              <a:rPr lang="da-DK" smtClean="0"/>
              <a:t>23-10-2017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7567C-B677-4F71-9112-A5C548C0553A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44695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53576-DF0E-4FD1-9F63-43545DA38286}" type="datetimeFigureOut">
              <a:rPr lang="da-DK" smtClean="0"/>
              <a:t>23-10-2017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7567C-B677-4F71-9112-A5C548C0553A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96428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53576-DF0E-4FD1-9F63-43545DA38286}" type="datetimeFigureOut">
              <a:rPr lang="da-DK" smtClean="0"/>
              <a:t>23-10-2017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7567C-B677-4F71-9112-A5C548C0553A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09280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53576-DF0E-4FD1-9F63-43545DA38286}" type="datetimeFigureOut">
              <a:rPr lang="da-DK" smtClean="0"/>
              <a:t>23-10-2017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7567C-B677-4F71-9112-A5C548C0553A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33153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53576-DF0E-4FD1-9F63-43545DA38286}" type="datetimeFigureOut">
              <a:rPr lang="da-DK" smtClean="0"/>
              <a:t>23-10-2017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7567C-B677-4F71-9112-A5C548C0553A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05803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53576-DF0E-4FD1-9F63-43545DA38286}" type="datetimeFigureOut">
              <a:rPr lang="da-DK" smtClean="0"/>
              <a:t>23-10-2017</a:t>
            </a:fld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7567C-B677-4F71-9112-A5C548C0553A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342000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53576-DF0E-4FD1-9F63-43545DA38286}" type="datetimeFigureOut">
              <a:rPr lang="da-DK" smtClean="0"/>
              <a:t>23-10-2017</a:t>
            </a:fld>
            <a:endParaRPr lang="da-DK" dirty="0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7567C-B677-4F71-9112-A5C548C0553A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862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53576-DF0E-4FD1-9F63-43545DA38286}" type="datetimeFigureOut">
              <a:rPr lang="da-DK" smtClean="0"/>
              <a:t>23-10-2017</a:t>
            </a:fld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7567C-B677-4F71-9112-A5C548C0553A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313604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53576-DF0E-4FD1-9F63-43545DA38286}" type="datetimeFigureOut">
              <a:rPr lang="da-DK" smtClean="0"/>
              <a:t>23-10-2017</a:t>
            </a:fld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7567C-B677-4F71-9112-A5C548C0553A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80060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53576-DF0E-4FD1-9F63-43545DA38286}" type="datetimeFigureOut">
              <a:rPr lang="da-DK" smtClean="0"/>
              <a:t>23-10-2017</a:t>
            </a:fld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7567C-B677-4F71-9112-A5C548C0553A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593823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53576-DF0E-4FD1-9F63-43545DA38286}" type="datetimeFigureOut">
              <a:rPr lang="da-DK" smtClean="0"/>
              <a:t>23-10-2017</a:t>
            </a:fld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7567C-B677-4F71-9112-A5C548C0553A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70763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C53576-DF0E-4FD1-9F63-43545DA38286}" type="datetimeFigureOut">
              <a:rPr lang="da-DK" smtClean="0"/>
              <a:t>23-10-2017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77567C-B677-4F71-9112-A5C548C0553A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559676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hyperlink" Target="https://da.wikipedia.org/wiki/Fil:Flag_of_Hong_Kong.svg" TargetMode="External"/><Relationship Id="rId7" Type="http://schemas.openxmlformats.org/officeDocument/2006/relationships/hyperlink" Target="https://upload.wikimedia.org/wikipedia/commons/d/d9/Flag_of_Canada_(Pantone).svg" TargetMode="External"/><Relationship Id="rId12" Type="http://schemas.openxmlformats.org/officeDocument/2006/relationships/image" Target="../media/image20.png"/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image" Target="../media/image19.png"/><Relationship Id="rId5" Type="http://schemas.openxmlformats.org/officeDocument/2006/relationships/hyperlink" Target="https://de.wikipedia.org/wiki/Datei:Flag_of_Australia.svg" TargetMode="External"/><Relationship Id="rId10" Type="http://schemas.openxmlformats.org/officeDocument/2006/relationships/hyperlink" Target="https://en.wikipedia.org/wiki/File:Flag_of_Malaysia.svg" TargetMode="External"/><Relationship Id="rId4" Type="http://schemas.openxmlformats.org/officeDocument/2006/relationships/image" Target="../media/image15.png"/><Relationship Id="rId9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hyperlink" Target="http://www.google.dk/url?sa=i&amp;rct=j&amp;q=&amp;esrc=s&amp;source=images&amp;cd=&amp;cad=rja&amp;uact=8&amp;ved=0ahUKEwiUir-Epf_WAhXKHpoKHRAYDK8QjRwIBw&amp;url=http://www.akmoenter.dk/vis_vare.asp?history%3D1%26varenummer%3DDK1-1936-1&amp;psig=AOvVaw3Dk41BmeyME9PSGtSrhbx2&amp;ust=1508591933563895" TargetMode="External"/><Relationship Id="rId7" Type="http://schemas.openxmlformats.org/officeDocument/2006/relationships/hyperlink" Target="https://www.google.dk/imgres?imgurl=http://www.webcoins.dk/1ore1881m.jpg&amp;imgrefurl=http://www.webcoins.dk/&amp;docid=OjRTXdIIO7GB0M&amp;tbnid=G2iAhjOd_F9VLM:&amp;vet=10ahUKEwjwlo6zpf_WAhVoQpoKHY9YBDA4ZBAzCBQoEDAQ..i&amp;w=227&amp;h=228&amp;bih=911&amp;biw=1920&amp;q=billeder%20af%201%20%C3%B8re&amp;ved=0ahUKEwjwlo6zpf_WAhVoQpoKHY9YBDA4ZBAzCBQoEDAQ&amp;iact=mrc&amp;uact=8" TargetMode="External"/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hyperlink" Target="http://www.google.dk/url?sa=i&amp;rct=j&amp;q=&amp;esrc=s&amp;source=images&amp;cd=&amp;cad=rja&amp;uact=8&amp;ved=0ahUKEwiT-eW3pf_WAhWJDpoKHSE9DyAQjRwIBw&amp;url=http://www.qxl.dk/pris/moenter-sedler-medaljer/danske-og-tilknyttede-omrder-mnter/dk-efter-1873---1-re/danmark-1969-1-oere-zink/v/an813679200/&amp;psig=AOvVaw3Dk41BmeyME9PSGtSrhbx2&amp;ust=1508591933563895" TargetMode="External"/><Relationship Id="rId10" Type="http://schemas.openxmlformats.org/officeDocument/2006/relationships/image" Target="../media/image10.jpeg"/><Relationship Id="rId4" Type="http://schemas.openxmlformats.org/officeDocument/2006/relationships/image" Target="../media/image7.jpeg"/><Relationship Id="rId9" Type="http://schemas.openxmlformats.org/officeDocument/2006/relationships/hyperlink" Target="http://www.google.dk/url?sa=i&amp;rct=j&amp;q=&amp;esrc=s&amp;source=images&amp;cd=&amp;cad=rja&amp;uact=8&amp;ved=0ahUKEwiwzMWHpv_WAhVnG5oKHdV4C3gQjRwIBw&amp;url=http://www.nordek.net/indhold/1-%C3%B8re-1962&amp;psig=AOvVaw1eLRDdfWh3_z5SpJ7GnoBT&amp;ust=1508592208574741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hyperlink" Target="https://da.wikipedia.org/wiki/Fil:Flag_of_Hong_Kong.svg" TargetMode="External"/><Relationship Id="rId7" Type="http://schemas.openxmlformats.org/officeDocument/2006/relationships/hyperlink" Target="https://upload.wikimedia.org/wikipedia/commons/d/d9/Flag_of_Canada_(Pantone).svg" TargetMode="External"/><Relationship Id="rId12" Type="http://schemas.openxmlformats.org/officeDocument/2006/relationships/image" Target="../media/image20.png"/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image" Target="../media/image19.png"/><Relationship Id="rId5" Type="http://schemas.openxmlformats.org/officeDocument/2006/relationships/hyperlink" Target="https://de.wikipedia.org/wiki/Datei:Flag_of_Australia.svg" TargetMode="External"/><Relationship Id="rId10" Type="http://schemas.openxmlformats.org/officeDocument/2006/relationships/hyperlink" Target="https://en.wikipedia.org/wiki/File:Flag_of_Malaysia.svg" TargetMode="External"/><Relationship Id="rId4" Type="http://schemas.openxmlformats.org/officeDocument/2006/relationships/image" Target="../media/image15.png"/><Relationship Id="rId9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cb.europa.eu/euro/coins/comm/shared/img/comm_2004_el_800.jpg" TargetMode="External"/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da.wikipedia.org/wiki/Fil:Flag_of_France.svg" TargetMode="External"/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hyperlink" Target="http://www.google.dk/url?sa=i&amp;rct=j&amp;q=&amp;esrc=s&amp;source=images&amp;cd=&amp;cad=rja&amp;uact=8&amp;ved=0ahUKEwiUir-Epf_WAhXKHpoKHRAYDK8QjRwIBw&amp;url=http://www.akmoenter.dk/vis_vare.asp?history%3D1%26varenummer%3DDK1-1936-1&amp;psig=AOvVaw3Dk41BmeyME9PSGtSrhbx2&amp;ust=1508591933563895" TargetMode="External"/><Relationship Id="rId7" Type="http://schemas.openxmlformats.org/officeDocument/2006/relationships/hyperlink" Target="https://www.google.dk/imgres?imgurl=http://www.webcoins.dk/1ore1881m.jpg&amp;imgrefurl=http://www.webcoins.dk/&amp;docid=OjRTXdIIO7GB0M&amp;tbnid=G2iAhjOd_F9VLM:&amp;vet=10ahUKEwjwlo6zpf_WAhVoQpoKHY9YBDA4ZBAzCBQoEDAQ..i&amp;w=227&amp;h=228&amp;bih=911&amp;biw=1920&amp;q=billeder%20af%201%20%C3%B8re&amp;ved=0ahUKEwjwlo6zpf_WAhVoQpoKHY9YBDA4ZBAzCBQoEDAQ&amp;iact=mrc&amp;uact=8" TargetMode="External"/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hyperlink" Target="http://www.google.dk/url?sa=i&amp;rct=j&amp;q=&amp;esrc=s&amp;source=images&amp;cd=&amp;cad=rja&amp;uact=8&amp;ved=0ahUKEwiT-eW3pf_WAhWJDpoKHSE9DyAQjRwIBw&amp;url=http://www.qxl.dk/pris/moenter-sedler-medaljer/danske-og-tilknyttede-omrder-mnter/dk-efter-1873---1-re/danmark-1969-1-oere-zink/v/an813679200/&amp;psig=AOvVaw3Dk41BmeyME9PSGtSrhbx2&amp;ust=1508591933563895" TargetMode="External"/><Relationship Id="rId10" Type="http://schemas.openxmlformats.org/officeDocument/2006/relationships/image" Target="../media/image10.jpeg"/><Relationship Id="rId4" Type="http://schemas.openxmlformats.org/officeDocument/2006/relationships/image" Target="../media/image7.jpeg"/><Relationship Id="rId9" Type="http://schemas.openxmlformats.org/officeDocument/2006/relationships/hyperlink" Target="http://www.google.dk/url?sa=i&amp;rct=j&amp;q=&amp;esrc=s&amp;source=images&amp;cd=&amp;cad=rja&amp;uact=8&amp;ved=0ahUKEwiwzMWHpv_WAhVnG5oKHdV4C3gQjRwIBw&amp;url=http://www.nordek.net/indhold/1-%C3%B8re-1962&amp;psig=AOvVaw1eLRDdfWh3_z5SpJ7GnoBT&amp;ust=1508592208574741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30">
          <a:fgClr>
            <a:srgbClr val="92D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Skærmkli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42" y="0"/>
            <a:ext cx="9192354" cy="1498861"/>
          </a:xfrm>
          <a:prstGeom prst="rect">
            <a:avLst/>
          </a:prstGeom>
        </p:spPr>
      </p:pic>
      <p:sp>
        <p:nvSpPr>
          <p:cNvPr id="5" name="Tekstboks 4"/>
          <p:cNvSpPr txBox="1"/>
          <p:nvPr/>
        </p:nvSpPr>
        <p:spPr>
          <a:xfrm>
            <a:off x="-11842" y="1498861"/>
            <a:ext cx="9155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Noget om mønter og meget mere – 24. oktober 2017 – Jan Amnitzbøl Krusell</a:t>
            </a:r>
          </a:p>
        </p:txBody>
      </p:sp>
      <p:pic>
        <p:nvPicPr>
          <p:cNvPr id="2050" name="Picture 2" descr="C:\Users\JAK\Pictures\Pengesseddel - Thailand forside 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538" y="1941850"/>
            <a:ext cx="4738701" cy="4708758"/>
          </a:xfrm>
          <a:prstGeom prst="rect">
            <a:avLst/>
          </a:prstGeom>
          <a:noFill/>
          <a:ln w="25400">
            <a:solidFill>
              <a:srgbClr val="92D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boks 5"/>
          <p:cNvSpPr txBox="1"/>
          <p:nvPr/>
        </p:nvSpPr>
        <p:spPr>
          <a:xfrm>
            <a:off x="315963" y="2718874"/>
            <a:ext cx="1368152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99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7" name="Tekstboks 6"/>
          <p:cNvSpPr txBox="1"/>
          <p:nvPr/>
        </p:nvSpPr>
        <p:spPr>
          <a:xfrm>
            <a:off x="7236296" y="2715451"/>
            <a:ext cx="1368152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99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262729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30">
          <a:fgClr>
            <a:srgbClr val="92D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kstboks 13"/>
          <p:cNvSpPr txBox="1"/>
          <p:nvPr/>
        </p:nvSpPr>
        <p:spPr>
          <a:xfrm>
            <a:off x="389614" y="2852936"/>
            <a:ext cx="835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 eller flere af disse lande bruger ANDET en Dollar – hvilke/t ??</a:t>
            </a:r>
            <a:endParaRPr lang="da-DK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Billede 3" descr="Skærmkli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42" y="0"/>
            <a:ext cx="9192354" cy="1498861"/>
          </a:xfrm>
          <a:prstGeom prst="rect">
            <a:avLst/>
          </a:prstGeom>
        </p:spPr>
      </p:pic>
      <p:sp>
        <p:nvSpPr>
          <p:cNvPr id="5" name="Tekstboks 4"/>
          <p:cNvSpPr txBox="1"/>
          <p:nvPr/>
        </p:nvSpPr>
        <p:spPr>
          <a:xfrm>
            <a:off x="-11842" y="1498861"/>
            <a:ext cx="9155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Noget om mønter og meget mere – 24. oktober 2017 – Jan Amnitzbøl Krusell</a:t>
            </a:r>
          </a:p>
        </p:txBody>
      </p:sp>
      <p:sp>
        <p:nvSpPr>
          <p:cNvPr id="22" name="Tekstboks 21"/>
          <p:cNvSpPr txBox="1"/>
          <p:nvPr/>
        </p:nvSpPr>
        <p:spPr>
          <a:xfrm>
            <a:off x="2252589" y="3768482"/>
            <a:ext cx="1974199" cy="369332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b="1" dirty="0" smtClean="0"/>
              <a:t>Australien</a:t>
            </a:r>
            <a:endParaRPr lang="da-DK" b="1" dirty="0"/>
          </a:p>
        </p:txBody>
      </p:sp>
      <p:sp>
        <p:nvSpPr>
          <p:cNvPr id="23" name="Tekstboks 22"/>
          <p:cNvSpPr txBox="1"/>
          <p:nvPr/>
        </p:nvSpPr>
        <p:spPr>
          <a:xfrm>
            <a:off x="2252589" y="4715570"/>
            <a:ext cx="1974199" cy="369332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b="1" dirty="0" smtClean="0"/>
              <a:t>Canada</a:t>
            </a:r>
            <a:endParaRPr lang="da-DK" b="1" dirty="0"/>
          </a:p>
        </p:txBody>
      </p:sp>
      <p:sp>
        <p:nvSpPr>
          <p:cNvPr id="24" name="Tekstboks 23"/>
          <p:cNvSpPr txBox="1"/>
          <p:nvPr/>
        </p:nvSpPr>
        <p:spPr>
          <a:xfrm>
            <a:off x="2228206" y="5621846"/>
            <a:ext cx="1974199" cy="369332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b="1" dirty="0" smtClean="0"/>
              <a:t>Hong Kong</a:t>
            </a:r>
            <a:endParaRPr lang="da-DK" b="1" dirty="0"/>
          </a:p>
        </p:txBody>
      </p:sp>
      <p:sp>
        <p:nvSpPr>
          <p:cNvPr id="25" name="Tekstboks 24"/>
          <p:cNvSpPr txBox="1"/>
          <p:nvPr/>
        </p:nvSpPr>
        <p:spPr>
          <a:xfrm>
            <a:off x="6570789" y="3745535"/>
            <a:ext cx="1974199" cy="369332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b="1" dirty="0" smtClean="0"/>
              <a:t>Indonesien</a:t>
            </a:r>
            <a:endParaRPr lang="da-DK" b="1" dirty="0"/>
          </a:p>
        </p:txBody>
      </p:sp>
      <p:sp>
        <p:nvSpPr>
          <p:cNvPr id="26" name="Rektangel 25"/>
          <p:cNvSpPr/>
          <p:nvPr/>
        </p:nvSpPr>
        <p:spPr>
          <a:xfrm>
            <a:off x="2668766" y="1868193"/>
            <a:ext cx="379463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da-DK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Dollar land</a:t>
            </a:r>
            <a:endParaRPr lang="da-DK" sz="4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2050" name="Picture 2" descr="Et flag med et femtakket blomsterdesign på en helt rød baggrund">
            <a:hlinkClick r:id="rId3" tooltip="Hongkongs flag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557" y="5411224"/>
            <a:ext cx="1190625" cy="790576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lagge Australiens">
            <a:hlinkClick r:id="rId5" tooltip="Flagge Australiens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411" y="3573015"/>
            <a:ext cx="1428750" cy="714375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File:Flag of Canada (Pantone).sv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557" y="4559930"/>
            <a:ext cx="1361225" cy="680613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Flagge Indonesiens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6" y="3573013"/>
            <a:ext cx="1071566" cy="714377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A blue rectangle with a gold star and crescent in the canton, with 14 horizontal red and white lines on the rest of the flag">
            <a:hlinkClick r:id="rId10" tooltip="Flag of Malaysia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6" y="4559930"/>
            <a:ext cx="1380266" cy="695654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kstboks 26"/>
          <p:cNvSpPr txBox="1"/>
          <p:nvPr/>
        </p:nvSpPr>
        <p:spPr>
          <a:xfrm>
            <a:off x="6570788" y="4715570"/>
            <a:ext cx="1974199" cy="369332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b="1" dirty="0" smtClean="0"/>
              <a:t>Malaysia</a:t>
            </a:r>
            <a:endParaRPr lang="da-DK" b="1" dirty="0"/>
          </a:p>
        </p:txBody>
      </p:sp>
      <p:pic>
        <p:nvPicPr>
          <p:cNvPr id="2060" name="Picture 12" descr="Flag of Singapore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7" y="5411225"/>
            <a:ext cx="1224137" cy="813134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kstboks 27"/>
          <p:cNvSpPr txBox="1"/>
          <p:nvPr/>
        </p:nvSpPr>
        <p:spPr>
          <a:xfrm>
            <a:off x="6577610" y="5633126"/>
            <a:ext cx="1974199" cy="369332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b="1" dirty="0" smtClean="0"/>
              <a:t>Singapore</a:t>
            </a:r>
            <a:endParaRPr lang="da-DK" b="1" dirty="0"/>
          </a:p>
        </p:txBody>
      </p:sp>
      <p:cxnSp>
        <p:nvCxnSpPr>
          <p:cNvPr id="6" name="Lige forbindelse 5"/>
          <p:cNvCxnSpPr/>
          <p:nvPr/>
        </p:nvCxnSpPr>
        <p:spPr>
          <a:xfrm>
            <a:off x="4566081" y="3429000"/>
            <a:ext cx="18254" cy="288032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4990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30">
          <a:fgClr>
            <a:srgbClr val="92D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kstboks 13"/>
          <p:cNvSpPr txBox="1"/>
          <p:nvPr/>
        </p:nvSpPr>
        <p:spPr>
          <a:xfrm>
            <a:off x="389614" y="2852936"/>
            <a:ext cx="8352928" cy="3416320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da-DK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da-DK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Euro landene slås der de fleste år ”Erindringsmønter” </a:t>
            </a:r>
          </a:p>
          <a:p>
            <a:pPr algn="ctr"/>
            <a:r>
              <a:rPr lang="da-DK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som har et særligt motiv på bagsiden af 2 euroen. </a:t>
            </a:r>
          </a:p>
          <a:p>
            <a:pPr algn="ctr"/>
            <a:r>
              <a:rPr lang="da-DK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Hvert land må udgive op til 2 af disse om året!</a:t>
            </a:r>
          </a:p>
          <a:p>
            <a:pPr algn="ctr"/>
            <a:endParaRPr lang="da-DK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da-DK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da-DK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vilket år blev den første af disse mønter udgivet ??</a:t>
            </a:r>
          </a:p>
          <a:p>
            <a:pPr algn="ctr"/>
            <a:r>
              <a:rPr lang="da-DK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Hvilket land var det første med en sådan erindringsmønt ??</a:t>
            </a:r>
          </a:p>
          <a:p>
            <a:pPr algn="ctr"/>
            <a:r>
              <a:rPr lang="da-DK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Hvad var motivet på denne erindringsmønt ??</a:t>
            </a:r>
          </a:p>
          <a:p>
            <a:pPr algn="ctr"/>
            <a:endParaRPr lang="da-DK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Billede 3" descr="Skærmkli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42" y="0"/>
            <a:ext cx="9192354" cy="1498861"/>
          </a:xfrm>
          <a:prstGeom prst="rect">
            <a:avLst/>
          </a:prstGeom>
        </p:spPr>
      </p:pic>
      <p:sp>
        <p:nvSpPr>
          <p:cNvPr id="5" name="Tekstboks 4"/>
          <p:cNvSpPr txBox="1"/>
          <p:nvPr/>
        </p:nvSpPr>
        <p:spPr>
          <a:xfrm>
            <a:off x="-11842" y="1498861"/>
            <a:ext cx="9155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Noget om mønter og meget mere – 24. oktober 2017 – Jan Amnitzbøl Krusell</a:t>
            </a:r>
          </a:p>
        </p:txBody>
      </p:sp>
      <p:sp>
        <p:nvSpPr>
          <p:cNvPr id="26" name="Rektangel 25"/>
          <p:cNvSpPr/>
          <p:nvPr/>
        </p:nvSpPr>
        <p:spPr>
          <a:xfrm>
            <a:off x="2961125" y="1868193"/>
            <a:ext cx="320991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da-DK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Euro land</a:t>
            </a:r>
            <a:endParaRPr lang="da-DK" sz="4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57467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30">
          <a:fgClr>
            <a:srgbClr val="92D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kstboks 13"/>
          <p:cNvSpPr txBox="1"/>
          <p:nvPr/>
        </p:nvSpPr>
        <p:spPr>
          <a:xfrm>
            <a:off x="389614" y="2852936"/>
            <a:ext cx="8352928" cy="3046988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da-DK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da-DK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Euro landene slås ”Erindringsmønter” og ”Anledningsmønter” i mange forskellige valører, metaller og anledninger </a:t>
            </a:r>
            <a:r>
              <a:rPr lang="da-DK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ud over </a:t>
            </a:r>
            <a:r>
              <a:rPr lang="da-DK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begrænsede og </a:t>
            </a:r>
            <a:r>
              <a:rPr lang="da-DK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restrikserede</a:t>
            </a:r>
            <a:r>
              <a:rPr lang="da-DK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 euro !</a:t>
            </a:r>
          </a:p>
          <a:p>
            <a:pPr algn="ctr"/>
            <a:endParaRPr lang="da-DK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da-DK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Hvilket land har slået flest af sådanne mønter ??</a:t>
            </a:r>
          </a:p>
          <a:p>
            <a:pPr algn="ctr"/>
            <a:r>
              <a:rPr lang="da-DK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Hvor mange af disse mønter har landet slået siden 2002 ??</a:t>
            </a:r>
          </a:p>
          <a:p>
            <a:pPr algn="ctr"/>
            <a:endParaRPr lang="da-DK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Billede 3" descr="Skærmkli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42" y="0"/>
            <a:ext cx="9192354" cy="1498861"/>
          </a:xfrm>
          <a:prstGeom prst="rect">
            <a:avLst/>
          </a:prstGeom>
        </p:spPr>
      </p:pic>
      <p:sp>
        <p:nvSpPr>
          <p:cNvPr id="5" name="Tekstboks 4"/>
          <p:cNvSpPr txBox="1"/>
          <p:nvPr/>
        </p:nvSpPr>
        <p:spPr>
          <a:xfrm>
            <a:off x="-11842" y="1498861"/>
            <a:ext cx="9155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Noget om mønter og meget mere – 24. oktober 2017 – Jan Amnitzbøl Krusell</a:t>
            </a:r>
          </a:p>
        </p:txBody>
      </p:sp>
      <p:sp>
        <p:nvSpPr>
          <p:cNvPr id="26" name="Rektangel 25"/>
          <p:cNvSpPr/>
          <p:nvPr/>
        </p:nvSpPr>
        <p:spPr>
          <a:xfrm>
            <a:off x="2297485" y="1868193"/>
            <a:ext cx="453720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da-DK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Mere  </a:t>
            </a:r>
            <a:r>
              <a:rPr lang="da-DK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Euro land</a:t>
            </a:r>
            <a:endParaRPr lang="da-DK" sz="4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25343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30">
          <a:fgClr>
            <a:schemeClr val="accent6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Skærmkli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42" y="0"/>
            <a:ext cx="9192354" cy="1498861"/>
          </a:xfrm>
          <a:prstGeom prst="rect">
            <a:avLst/>
          </a:prstGeom>
        </p:spPr>
      </p:pic>
      <p:sp>
        <p:nvSpPr>
          <p:cNvPr id="5" name="Tekstboks 4"/>
          <p:cNvSpPr txBox="1"/>
          <p:nvPr/>
        </p:nvSpPr>
        <p:spPr>
          <a:xfrm>
            <a:off x="-11842" y="1498861"/>
            <a:ext cx="9155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Noget om mønter og meget mere – 24. oktober 2017 – Jan Amnitzbøl Krusell</a:t>
            </a:r>
          </a:p>
        </p:txBody>
      </p:sp>
      <p:pic>
        <p:nvPicPr>
          <p:cNvPr id="2050" name="Picture 2" descr="C:\Users\JAK\Pictures\Pengesseddel - Thailand forside 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538" y="1941850"/>
            <a:ext cx="4738701" cy="4708758"/>
          </a:xfrm>
          <a:prstGeom prst="rect">
            <a:avLst/>
          </a:prstGeom>
          <a:noFill/>
          <a:ln w="254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boks 1"/>
          <p:cNvSpPr txBox="1"/>
          <p:nvPr/>
        </p:nvSpPr>
        <p:spPr>
          <a:xfrm>
            <a:off x="323528" y="2718874"/>
            <a:ext cx="1368152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99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6" name="Tekstboks 5"/>
          <p:cNvSpPr txBox="1"/>
          <p:nvPr/>
        </p:nvSpPr>
        <p:spPr>
          <a:xfrm>
            <a:off x="7015658" y="3596898"/>
            <a:ext cx="18722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7200" b="1" u="sng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Svar</a:t>
            </a:r>
            <a:endParaRPr lang="da-DK" sz="7200" b="1" u="sng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77361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30">
          <a:fgClr>
            <a:schemeClr val="accent6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Skærmkli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42" y="0"/>
            <a:ext cx="9192354" cy="1498861"/>
          </a:xfrm>
          <a:prstGeom prst="rect">
            <a:avLst/>
          </a:prstGeom>
        </p:spPr>
      </p:pic>
      <p:sp>
        <p:nvSpPr>
          <p:cNvPr id="5" name="Tekstboks 4"/>
          <p:cNvSpPr txBox="1"/>
          <p:nvPr/>
        </p:nvSpPr>
        <p:spPr>
          <a:xfrm>
            <a:off x="-11842" y="1498861"/>
            <a:ext cx="9155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Noget om mønter og meget mere – 24. oktober 2017 – Jan Amnitzbøl Krusell</a:t>
            </a:r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66" y="3212975"/>
            <a:ext cx="5832648" cy="3108647"/>
          </a:xfrm>
          <a:prstGeom prst="rect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</p:pic>
      <p:sp>
        <p:nvSpPr>
          <p:cNvPr id="14" name="Tekstboks 13"/>
          <p:cNvSpPr txBox="1"/>
          <p:nvPr/>
        </p:nvSpPr>
        <p:spPr>
          <a:xfrm>
            <a:off x="611560" y="2132856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Denne pengeseddel er på verdens højeste ciffer! </a:t>
            </a:r>
          </a:p>
          <a:p>
            <a:pPr algn="ctr"/>
            <a:r>
              <a:rPr lang="da-DK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da-DK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 er et 1 tal efterfulgt af hvor mange nuller ??</a:t>
            </a:r>
            <a:endParaRPr lang="da-DK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kstboks 1"/>
          <p:cNvSpPr txBox="1"/>
          <p:nvPr/>
        </p:nvSpPr>
        <p:spPr>
          <a:xfrm>
            <a:off x="6169843" y="4041487"/>
            <a:ext cx="2376264" cy="769441"/>
          </a:xfrm>
          <a:prstGeom prst="rect">
            <a:avLst/>
          </a:prstGeom>
          <a:pattFill prst="pct70">
            <a:fgClr>
              <a:srgbClr val="C6E7E8"/>
            </a:fgClr>
            <a:bgClr>
              <a:schemeClr val="bg1"/>
            </a:bgClr>
          </a:pattFill>
          <a:ln w="254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da-DK" sz="4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  x  ”0”</a:t>
            </a:r>
          </a:p>
        </p:txBody>
      </p:sp>
    </p:spTree>
    <p:extLst>
      <p:ext uri="{BB962C8B-B14F-4D97-AF65-F5344CB8AC3E}">
        <p14:creationId xmlns:p14="http://schemas.microsoft.com/office/powerpoint/2010/main" val="2622880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30">
          <a:fgClr>
            <a:schemeClr val="accent6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Skærmkli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42" y="0"/>
            <a:ext cx="9192354" cy="1498861"/>
          </a:xfrm>
          <a:prstGeom prst="rect">
            <a:avLst/>
          </a:prstGeom>
        </p:spPr>
      </p:pic>
      <p:sp>
        <p:nvSpPr>
          <p:cNvPr id="5" name="Tekstboks 4"/>
          <p:cNvSpPr txBox="1"/>
          <p:nvPr/>
        </p:nvSpPr>
        <p:spPr>
          <a:xfrm>
            <a:off x="-11842" y="1498861"/>
            <a:ext cx="9155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Noget om mønter og meget mere – 24. oktober 2017 – Jan Amnitzbøl Krusell</a:t>
            </a:r>
          </a:p>
        </p:txBody>
      </p:sp>
      <p:sp>
        <p:nvSpPr>
          <p:cNvPr id="14" name="Tekstboks 13"/>
          <p:cNvSpPr txBox="1"/>
          <p:nvPr/>
        </p:nvSpPr>
        <p:spPr>
          <a:xfrm>
            <a:off x="611560" y="2132856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400" b="1" dirty="0" smtClean="0">
                <a:solidFill>
                  <a:srgbClr val="FF0000"/>
                </a:solidFill>
              </a:rPr>
              <a:t> </a:t>
            </a:r>
            <a:r>
              <a:rPr lang="da-DK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Euro sedlen har en trykt kode hvor man kan se hvilket trykkeri samt placeringen på trykpladen der er brugt!</a:t>
            </a:r>
            <a:endParaRPr lang="da-DK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Billed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375" y="3717032"/>
            <a:ext cx="2239152" cy="2442712"/>
          </a:xfrm>
          <a:prstGeom prst="rect">
            <a:avLst/>
          </a:prstGeom>
        </p:spPr>
      </p:pic>
      <p:pic>
        <p:nvPicPr>
          <p:cNvPr id="1026" name="Picture 2" descr="Front of 5 Euro Bankno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5" y="3717032"/>
            <a:ext cx="4727829" cy="2442712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Lige forbindelse 5"/>
          <p:cNvCxnSpPr>
            <a:stCxn id="1026" idx="1"/>
            <a:endCxn id="1026" idx="3"/>
          </p:cNvCxnSpPr>
          <p:nvPr/>
        </p:nvCxnSpPr>
        <p:spPr>
          <a:xfrm>
            <a:off x="1115615" y="4938388"/>
            <a:ext cx="4727829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Lige forbindelse 7"/>
          <p:cNvCxnSpPr>
            <a:stCxn id="1026" idx="0"/>
            <a:endCxn id="1026" idx="2"/>
          </p:cNvCxnSpPr>
          <p:nvPr/>
        </p:nvCxnSpPr>
        <p:spPr>
          <a:xfrm>
            <a:off x="3479530" y="3717032"/>
            <a:ext cx="0" cy="244271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ktangel 8"/>
          <p:cNvSpPr/>
          <p:nvPr/>
        </p:nvSpPr>
        <p:spPr>
          <a:xfrm>
            <a:off x="1115615" y="3933056"/>
            <a:ext cx="53251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da-DK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da-DK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Rektangel 9"/>
          <p:cNvSpPr/>
          <p:nvPr/>
        </p:nvSpPr>
        <p:spPr>
          <a:xfrm>
            <a:off x="5317595" y="3933056"/>
            <a:ext cx="50687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da-DK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</a:t>
            </a:r>
            <a:endParaRPr lang="da-DK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Rektangel 11"/>
          <p:cNvSpPr/>
          <p:nvPr/>
        </p:nvSpPr>
        <p:spPr>
          <a:xfrm>
            <a:off x="5277520" y="5157191"/>
            <a:ext cx="54694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da-DK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</a:t>
            </a:r>
            <a:endParaRPr lang="da-DK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Picture 2" descr="C:\Users\JAK\Pictures\Pemgeseddel 1d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8157" y="5054202"/>
            <a:ext cx="1771740" cy="975416"/>
          </a:xfrm>
          <a:prstGeom prst="rect">
            <a:avLst/>
          </a:prstGeom>
          <a:noFill/>
          <a:ln w="1905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ktangel 10"/>
          <p:cNvSpPr/>
          <p:nvPr/>
        </p:nvSpPr>
        <p:spPr>
          <a:xfrm>
            <a:off x="1115615" y="5157191"/>
            <a:ext cx="48923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da-DK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</a:t>
            </a:r>
            <a:endParaRPr lang="da-DK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5" name="Smilende ansigt 14"/>
          <p:cNvSpPr/>
          <p:nvPr/>
        </p:nvSpPr>
        <p:spPr>
          <a:xfrm>
            <a:off x="805809" y="5900796"/>
            <a:ext cx="576064" cy="504057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7" name="Ellipse 6"/>
          <p:cNvSpPr/>
          <p:nvPr/>
        </p:nvSpPr>
        <p:spPr>
          <a:xfrm>
            <a:off x="2483767" y="5001218"/>
            <a:ext cx="432047" cy="22798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98211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30">
          <a:fgClr>
            <a:schemeClr val="accent6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Skærmkli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42" y="0"/>
            <a:ext cx="9192354" cy="1498861"/>
          </a:xfrm>
          <a:prstGeom prst="rect">
            <a:avLst/>
          </a:prstGeom>
        </p:spPr>
      </p:pic>
      <p:sp>
        <p:nvSpPr>
          <p:cNvPr id="5" name="Tekstboks 4"/>
          <p:cNvSpPr txBox="1"/>
          <p:nvPr/>
        </p:nvSpPr>
        <p:spPr>
          <a:xfrm>
            <a:off x="-11842" y="1498861"/>
            <a:ext cx="9155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Noget om mønter og meget mere – 24. oktober 2017 – Jan Amnitzbøl Krusell</a:t>
            </a:r>
          </a:p>
        </p:txBody>
      </p:sp>
      <p:sp>
        <p:nvSpPr>
          <p:cNvPr id="14" name="Tekstboks 13"/>
          <p:cNvSpPr txBox="1"/>
          <p:nvPr/>
        </p:nvSpPr>
        <p:spPr>
          <a:xfrm>
            <a:off x="611560" y="2132856"/>
            <a:ext cx="7920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Hvilket land i Asien er denne pengeseddel fra??</a:t>
            </a:r>
            <a:endParaRPr lang="da-DK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C:\Users\JAK\Pictures\Pemgeseddel 2c-bagsid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068960"/>
            <a:ext cx="6901365" cy="3419928"/>
          </a:xfrm>
          <a:prstGeom prst="rect">
            <a:avLst/>
          </a:prstGeom>
          <a:noFill/>
          <a:ln w="254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JAK\Pictures\Pengeseddel 2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708920"/>
            <a:ext cx="2232248" cy="1132018"/>
          </a:xfrm>
          <a:prstGeom prst="rect">
            <a:avLst/>
          </a:prstGeom>
          <a:noFill/>
          <a:ln w="254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llipse 1"/>
          <p:cNvSpPr/>
          <p:nvPr/>
        </p:nvSpPr>
        <p:spPr>
          <a:xfrm>
            <a:off x="2906663" y="2996952"/>
            <a:ext cx="3528392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46017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30">
          <a:fgClr>
            <a:schemeClr val="accent6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>
            <a:off x="7668344" y="3446294"/>
            <a:ext cx="1080120" cy="3046988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pic>
        <p:nvPicPr>
          <p:cNvPr id="4" name="Billede 3" descr="Skærmkli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42" y="0"/>
            <a:ext cx="9192354" cy="1498861"/>
          </a:xfrm>
          <a:prstGeom prst="rect">
            <a:avLst/>
          </a:prstGeom>
        </p:spPr>
      </p:pic>
      <p:sp>
        <p:nvSpPr>
          <p:cNvPr id="5" name="Tekstboks 4"/>
          <p:cNvSpPr txBox="1"/>
          <p:nvPr/>
        </p:nvSpPr>
        <p:spPr>
          <a:xfrm>
            <a:off x="-11842" y="1498861"/>
            <a:ext cx="9155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Noget om mønter og meget mere – 24. oktober 2017 – Jan Amnitzbøl Krusell</a:t>
            </a:r>
          </a:p>
        </p:txBody>
      </p:sp>
      <p:sp>
        <p:nvSpPr>
          <p:cNvPr id="14" name="Tekstboks 13"/>
          <p:cNvSpPr txBox="1"/>
          <p:nvPr/>
        </p:nvSpPr>
        <p:spPr>
          <a:xfrm>
            <a:off x="605639" y="3446294"/>
            <a:ext cx="7062705" cy="3046988"/>
          </a:xfrm>
          <a:prstGeom prst="rect">
            <a:avLst/>
          </a:prstGeom>
          <a:noFill/>
          <a:ln w="254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Hvilket år blev den første 500,00 kr. seddel udgivet i Danmark ??</a:t>
            </a:r>
          </a:p>
          <a:p>
            <a:pPr algn="ctr"/>
            <a:endParaRPr lang="da-DK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da-DK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Hvor mange forskellige versioner af 500,00 kr. sedlen er udgivet i alt i Danmark ??</a:t>
            </a:r>
          </a:p>
          <a:p>
            <a:pPr algn="ctr"/>
            <a:endParaRPr lang="da-DK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da-DK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Hvor mange af disse 500,00 kr. sedler har et portræt af en Plovmand ??</a:t>
            </a:r>
            <a:endParaRPr lang="da-DK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ktangel 1"/>
          <p:cNvSpPr/>
          <p:nvPr/>
        </p:nvSpPr>
        <p:spPr>
          <a:xfrm>
            <a:off x="2143314" y="2132856"/>
            <a:ext cx="488204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da-DK" sz="6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Plovmanden</a:t>
            </a:r>
            <a:endParaRPr lang="da-DK" sz="6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Tekstboks 2"/>
          <p:cNvSpPr txBox="1"/>
          <p:nvPr/>
        </p:nvSpPr>
        <p:spPr>
          <a:xfrm>
            <a:off x="7668344" y="3446294"/>
            <a:ext cx="1080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1910</a:t>
            </a:r>
            <a:endParaRPr lang="da-DK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kstboks 6"/>
          <p:cNvSpPr txBox="1"/>
          <p:nvPr/>
        </p:nvSpPr>
        <p:spPr>
          <a:xfrm>
            <a:off x="7693818" y="4653136"/>
            <a:ext cx="10546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da-DK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kstboks 7"/>
          <p:cNvSpPr txBox="1"/>
          <p:nvPr/>
        </p:nvSpPr>
        <p:spPr>
          <a:xfrm>
            <a:off x="7668344" y="5733256"/>
            <a:ext cx="1080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  <p:sp>
        <p:nvSpPr>
          <p:cNvPr id="9" name="Tekstboks 8"/>
          <p:cNvSpPr txBox="1"/>
          <p:nvPr/>
        </p:nvSpPr>
        <p:spPr>
          <a:xfrm>
            <a:off x="7681081" y="3894563"/>
            <a:ext cx="10546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400" b="1" dirty="0" smtClean="0"/>
              <a:t>+/- 5 år</a:t>
            </a:r>
            <a:endParaRPr lang="da-DK" sz="1400" b="1" dirty="0"/>
          </a:p>
        </p:txBody>
      </p:sp>
    </p:spTree>
    <p:extLst>
      <p:ext uri="{BB962C8B-B14F-4D97-AF65-F5344CB8AC3E}">
        <p14:creationId xmlns:p14="http://schemas.microsoft.com/office/powerpoint/2010/main" val="210536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30">
          <a:fgClr>
            <a:schemeClr val="accent6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Skærmkli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42" y="0"/>
            <a:ext cx="9192354" cy="1498861"/>
          </a:xfrm>
          <a:prstGeom prst="rect">
            <a:avLst/>
          </a:prstGeom>
        </p:spPr>
      </p:pic>
      <p:sp>
        <p:nvSpPr>
          <p:cNvPr id="5" name="Tekstboks 4"/>
          <p:cNvSpPr txBox="1"/>
          <p:nvPr/>
        </p:nvSpPr>
        <p:spPr>
          <a:xfrm>
            <a:off x="-11842" y="1498861"/>
            <a:ext cx="9155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Noget om mønter og meget mere – 24. oktober 2017 – Jan Amnitzbøl Krusell</a:t>
            </a:r>
          </a:p>
        </p:txBody>
      </p:sp>
      <p:sp>
        <p:nvSpPr>
          <p:cNvPr id="14" name="Tekstboks 13"/>
          <p:cNvSpPr txBox="1"/>
          <p:nvPr/>
        </p:nvSpPr>
        <p:spPr>
          <a:xfrm>
            <a:off x="611560" y="2132856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Disse 4 forskellige 1 øre vejer forskelligt!</a:t>
            </a:r>
          </a:p>
          <a:p>
            <a:pPr algn="ctr"/>
            <a:r>
              <a:rPr lang="da-DK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Hvilken vægt passer til hver enkelt 1 øre??</a:t>
            </a:r>
            <a:endParaRPr lang="da-DK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" name="Billede 14" descr="Billedresultat for billeder af 1 øre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643" y="3358517"/>
            <a:ext cx="1362076" cy="1357055"/>
          </a:xfrm>
          <a:prstGeom prst="rect">
            <a:avLst/>
          </a:prstGeom>
          <a:noFill/>
          <a:ln w="25400">
            <a:solidFill>
              <a:schemeClr val="accent6">
                <a:lumMod val="75000"/>
              </a:schemeClr>
            </a:solidFill>
          </a:ln>
        </p:spPr>
      </p:pic>
      <p:pic>
        <p:nvPicPr>
          <p:cNvPr id="16" name="Billede 15" descr="Billedresultat for billeder af 1 øre">
            <a:hlinkClick r:id="rId5"/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0421" y="3358517"/>
            <a:ext cx="1362076" cy="1357055"/>
          </a:xfrm>
          <a:prstGeom prst="rect">
            <a:avLst/>
          </a:prstGeom>
          <a:noFill/>
          <a:ln w="25400">
            <a:solidFill>
              <a:schemeClr val="accent6">
                <a:lumMod val="75000"/>
              </a:schemeClr>
            </a:solidFill>
          </a:ln>
        </p:spPr>
      </p:pic>
      <p:pic>
        <p:nvPicPr>
          <p:cNvPr id="17" name="Billede 16" descr="Billedresultat for billeder af 1 øre">
            <a:hlinkClick r:id="rId7"/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67" y="3371049"/>
            <a:ext cx="1362076" cy="1344523"/>
          </a:xfrm>
          <a:prstGeom prst="rect">
            <a:avLst/>
          </a:prstGeom>
          <a:noFill/>
          <a:ln w="25400">
            <a:solidFill>
              <a:schemeClr val="accent6">
                <a:lumMod val="75000"/>
              </a:schemeClr>
            </a:solidFill>
          </a:ln>
        </p:spPr>
      </p:pic>
      <p:pic>
        <p:nvPicPr>
          <p:cNvPr id="18" name="Billede 17" descr="Billedresultat for 1 øre 1962">
            <a:hlinkClick r:id="rId9"/>
          </p:cNvPr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0364" y="3371049"/>
            <a:ext cx="1362076" cy="1357055"/>
          </a:xfrm>
          <a:prstGeom prst="rect">
            <a:avLst/>
          </a:prstGeom>
          <a:noFill/>
          <a:ln w="25400">
            <a:solidFill>
              <a:schemeClr val="accent6">
                <a:lumMod val="75000"/>
              </a:schemeClr>
            </a:solidFill>
          </a:ln>
        </p:spPr>
      </p:pic>
      <p:sp>
        <p:nvSpPr>
          <p:cNvPr id="2" name="Tekstboks 1"/>
          <p:cNvSpPr txBox="1"/>
          <p:nvPr/>
        </p:nvSpPr>
        <p:spPr>
          <a:xfrm>
            <a:off x="636218" y="5908727"/>
            <a:ext cx="1384762" cy="369332"/>
          </a:xfrm>
          <a:prstGeom prst="rect">
            <a:avLst/>
          </a:prstGeom>
          <a:noFill/>
          <a:ln w="38100" cmpd="thinThick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dirty="0" smtClean="0"/>
              <a:t>2,0 gram</a:t>
            </a:r>
            <a:endParaRPr lang="da-DK" dirty="0"/>
          </a:p>
        </p:txBody>
      </p:sp>
      <p:sp>
        <p:nvSpPr>
          <p:cNvPr id="19" name="Tekstboks 18"/>
          <p:cNvSpPr txBox="1"/>
          <p:nvPr/>
        </p:nvSpPr>
        <p:spPr>
          <a:xfrm>
            <a:off x="5050421" y="5908727"/>
            <a:ext cx="1384762" cy="369332"/>
          </a:xfrm>
          <a:prstGeom prst="rect">
            <a:avLst/>
          </a:prstGeom>
          <a:noFill/>
          <a:ln w="38100" cmpd="thinThick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dirty="0" smtClean="0"/>
              <a:t>1,8 gram</a:t>
            </a:r>
            <a:endParaRPr lang="da-DK" dirty="0"/>
          </a:p>
        </p:txBody>
      </p:sp>
      <p:sp>
        <p:nvSpPr>
          <p:cNvPr id="20" name="Tekstboks 19"/>
          <p:cNvSpPr txBox="1"/>
          <p:nvPr/>
        </p:nvSpPr>
        <p:spPr>
          <a:xfrm>
            <a:off x="2783643" y="5908727"/>
            <a:ext cx="1384762" cy="369332"/>
          </a:xfrm>
          <a:prstGeom prst="rect">
            <a:avLst/>
          </a:prstGeom>
          <a:noFill/>
          <a:ln w="38100" cmpd="thinThick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dirty="0" smtClean="0"/>
              <a:t>1,9 gram</a:t>
            </a:r>
            <a:endParaRPr lang="da-DK" dirty="0"/>
          </a:p>
        </p:txBody>
      </p:sp>
      <p:sp>
        <p:nvSpPr>
          <p:cNvPr id="21" name="Tekstboks 20"/>
          <p:cNvSpPr txBox="1"/>
          <p:nvPr/>
        </p:nvSpPr>
        <p:spPr>
          <a:xfrm>
            <a:off x="7144729" y="5908727"/>
            <a:ext cx="1384762" cy="369332"/>
          </a:xfrm>
          <a:prstGeom prst="rect">
            <a:avLst/>
          </a:prstGeom>
          <a:noFill/>
          <a:ln w="38100" cmpd="thinThick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dirty="0" smtClean="0"/>
              <a:t>1,6 gram</a:t>
            </a:r>
            <a:endParaRPr lang="da-DK" dirty="0"/>
          </a:p>
        </p:txBody>
      </p:sp>
      <p:sp>
        <p:nvSpPr>
          <p:cNvPr id="22" name="Tekstboks 21"/>
          <p:cNvSpPr txBox="1"/>
          <p:nvPr/>
        </p:nvSpPr>
        <p:spPr>
          <a:xfrm>
            <a:off x="627824" y="4715572"/>
            <a:ext cx="1384762" cy="369332"/>
          </a:xfrm>
          <a:prstGeom prst="rect">
            <a:avLst/>
          </a:prstGeom>
          <a:noFill/>
          <a:ln w="25400"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b="1" dirty="0" smtClean="0"/>
              <a:t>1881</a:t>
            </a:r>
            <a:endParaRPr lang="da-DK" b="1" dirty="0"/>
          </a:p>
        </p:txBody>
      </p:sp>
      <p:sp>
        <p:nvSpPr>
          <p:cNvPr id="23" name="Tekstboks 22"/>
          <p:cNvSpPr txBox="1"/>
          <p:nvPr/>
        </p:nvSpPr>
        <p:spPr>
          <a:xfrm>
            <a:off x="2773602" y="4715572"/>
            <a:ext cx="1384762" cy="369332"/>
          </a:xfrm>
          <a:prstGeom prst="rect">
            <a:avLst/>
          </a:prstGeom>
          <a:noFill/>
          <a:ln w="25400"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b="1" dirty="0" smtClean="0"/>
              <a:t>1936</a:t>
            </a:r>
            <a:endParaRPr lang="da-DK" b="1" dirty="0"/>
          </a:p>
        </p:txBody>
      </p:sp>
      <p:sp>
        <p:nvSpPr>
          <p:cNvPr id="24" name="Tekstboks 23"/>
          <p:cNvSpPr txBox="1"/>
          <p:nvPr/>
        </p:nvSpPr>
        <p:spPr>
          <a:xfrm>
            <a:off x="5050421" y="4710786"/>
            <a:ext cx="1384762" cy="369332"/>
          </a:xfrm>
          <a:prstGeom prst="rect">
            <a:avLst/>
          </a:prstGeom>
          <a:noFill/>
          <a:ln w="25400"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b="1" dirty="0" smtClean="0"/>
              <a:t>1856</a:t>
            </a:r>
            <a:endParaRPr lang="da-DK" b="1" dirty="0"/>
          </a:p>
        </p:txBody>
      </p:sp>
      <p:sp>
        <p:nvSpPr>
          <p:cNvPr id="25" name="Tekstboks 24"/>
          <p:cNvSpPr txBox="1"/>
          <p:nvPr/>
        </p:nvSpPr>
        <p:spPr>
          <a:xfrm>
            <a:off x="7165747" y="4730542"/>
            <a:ext cx="1384762" cy="369332"/>
          </a:xfrm>
          <a:prstGeom prst="rect">
            <a:avLst/>
          </a:prstGeom>
          <a:noFill/>
          <a:ln w="25400"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b="1" dirty="0" smtClean="0"/>
              <a:t>1962</a:t>
            </a:r>
            <a:endParaRPr lang="da-DK" b="1" dirty="0"/>
          </a:p>
        </p:txBody>
      </p:sp>
      <p:cxnSp>
        <p:nvCxnSpPr>
          <p:cNvPr id="6" name="Lige pilforbindelse 5"/>
          <p:cNvCxnSpPr>
            <a:stCxn id="2" idx="0"/>
            <a:endCxn id="22" idx="2"/>
          </p:cNvCxnSpPr>
          <p:nvPr/>
        </p:nvCxnSpPr>
        <p:spPr>
          <a:xfrm flipH="1" flipV="1">
            <a:off x="1320205" y="5084904"/>
            <a:ext cx="8394" cy="823823"/>
          </a:xfrm>
          <a:prstGeom prst="straightConnector1">
            <a:avLst/>
          </a:prstGeom>
          <a:ln w="254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Lige pilforbindelse 7"/>
          <p:cNvCxnSpPr>
            <a:stCxn id="20" idx="0"/>
            <a:endCxn id="23" idx="2"/>
          </p:cNvCxnSpPr>
          <p:nvPr/>
        </p:nvCxnSpPr>
        <p:spPr>
          <a:xfrm flipH="1" flipV="1">
            <a:off x="3465983" y="5084904"/>
            <a:ext cx="10041" cy="823823"/>
          </a:xfrm>
          <a:prstGeom prst="straightConnector1">
            <a:avLst/>
          </a:prstGeom>
          <a:ln w="254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Lige pilforbindelse 9"/>
          <p:cNvCxnSpPr>
            <a:stCxn id="19" idx="0"/>
            <a:endCxn id="25" idx="2"/>
          </p:cNvCxnSpPr>
          <p:nvPr/>
        </p:nvCxnSpPr>
        <p:spPr>
          <a:xfrm flipV="1">
            <a:off x="5742802" y="5099874"/>
            <a:ext cx="2115326" cy="808853"/>
          </a:xfrm>
          <a:prstGeom prst="straightConnector1">
            <a:avLst/>
          </a:prstGeom>
          <a:ln w="254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Lige pilforbindelse 25"/>
          <p:cNvCxnSpPr>
            <a:stCxn id="21" idx="0"/>
            <a:endCxn id="24" idx="2"/>
          </p:cNvCxnSpPr>
          <p:nvPr/>
        </p:nvCxnSpPr>
        <p:spPr>
          <a:xfrm flipH="1" flipV="1">
            <a:off x="5742802" y="5080118"/>
            <a:ext cx="2094308" cy="828609"/>
          </a:xfrm>
          <a:prstGeom prst="straightConnector1">
            <a:avLst/>
          </a:prstGeom>
          <a:ln w="254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1592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30">
          <a:fgClr>
            <a:schemeClr val="accent6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Skærmkli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42" y="0"/>
            <a:ext cx="9192354" cy="1498861"/>
          </a:xfrm>
          <a:prstGeom prst="rect">
            <a:avLst/>
          </a:prstGeom>
        </p:spPr>
      </p:pic>
      <p:sp>
        <p:nvSpPr>
          <p:cNvPr id="5" name="Tekstboks 4"/>
          <p:cNvSpPr txBox="1"/>
          <p:nvPr/>
        </p:nvSpPr>
        <p:spPr>
          <a:xfrm>
            <a:off x="-11842" y="1498861"/>
            <a:ext cx="9155842" cy="369332"/>
          </a:xfrm>
          <a:prstGeom prst="rect">
            <a:avLst/>
          </a:prstGeom>
          <a:pattFill prst="pct30">
            <a:fgClr>
              <a:schemeClr val="accent6">
                <a:lumMod val="60000"/>
                <a:lumOff val="40000"/>
              </a:schemeClr>
            </a:fgClr>
            <a:bgClr>
              <a:schemeClr val="bg1"/>
            </a:bgClr>
          </a:pattFill>
        </p:spPr>
        <p:txBody>
          <a:bodyPr wrap="square" rtlCol="0">
            <a:spAutoFit/>
          </a:bodyPr>
          <a:lstStyle/>
          <a:p>
            <a:pPr algn="ctr"/>
            <a:r>
              <a:rPr lang="da-D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Noget om mønter og meget mere – 24. oktober 2017 – Jan Amnitzbøl Krusell</a:t>
            </a:r>
          </a:p>
        </p:txBody>
      </p:sp>
      <p:sp>
        <p:nvSpPr>
          <p:cNvPr id="14" name="Tekstboks 13"/>
          <p:cNvSpPr txBox="1"/>
          <p:nvPr/>
        </p:nvSpPr>
        <p:spPr>
          <a:xfrm>
            <a:off x="611560" y="2132856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af disse 4 mønter vejer 15,0 gram – hvilke ??</a:t>
            </a:r>
          </a:p>
          <a:p>
            <a:pPr algn="ctr"/>
            <a:r>
              <a:rPr lang="da-DK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2 andre mønter vejer mindre end 15,0 gram !!</a:t>
            </a:r>
            <a:endParaRPr lang="da-DK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kstboks 1"/>
          <p:cNvSpPr txBox="1"/>
          <p:nvPr/>
        </p:nvSpPr>
        <p:spPr>
          <a:xfrm>
            <a:off x="636218" y="5908727"/>
            <a:ext cx="1384762" cy="369332"/>
          </a:xfrm>
          <a:prstGeom prst="rect">
            <a:avLst/>
          </a:prstGeom>
          <a:noFill/>
          <a:ln w="38100" cmpd="thinThick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dirty="0" smtClean="0"/>
              <a:t>15,0 gram</a:t>
            </a:r>
            <a:endParaRPr lang="da-DK" dirty="0"/>
          </a:p>
        </p:txBody>
      </p:sp>
      <p:sp>
        <p:nvSpPr>
          <p:cNvPr id="19" name="Tekstboks 18"/>
          <p:cNvSpPr txBox="1"/>
          <p:nvPr/>
        </p:nvSpPr>
        <p:spPr>
          <a:xfrm>
            <a:off x="5050421" y="5908727"/>
            <a:ext cx="1384762" cy="369332"/>
          </a:xfrm>
          <a:prstGeom prst="rect">
            <a:avLst/>
          </a:prstGeom>
          <a:noFill/>
          <a:ln w="38100" cmpd="thinThick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dirty="0" smtClean="0"/>
              <a:t>13,0 gram</a:t>
            </a:r>
            <a:endParaRPr lang="da-DK" dirty="0"/>
          </a:p>
        </p:txBody>
      </p:sp>
      <p:sp>
        <p:nvSpPr>
          <p:cNvPr id="20" name="Tekstboks 19"/>
          <p:cNvSpPr txBox="1"/>
          <p:nvPr/>
        </p:nvSpPr>
        <p:spPr>
          <a:xfrm>
            <a:off x="2783643" y="5908727"/>
            <a:ext cx="1384762" cy="369332"/>
          </a:xfrm>
          <a:prstGeom prst="rect">
            <a:avLst/>
          </a:prstGeom>
          <a:noFill/>
          <a:ln w="38100" cmpd="thinThick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dirty="0" smtClean="0"/>
              <a:t>15,0 gram</a:t>
            </a:r>
            <a:endParaRPr lang="da-DK" dirty="0"/>
          </a:p>
        </p:txBody>
      </p:sp>
      <p:sp>
        <p:nvSpPr>
          <p:cNvPr id="21" name="Tekstboks 20"/>
          <p:cNvSpPr txBox="1"/>
          <p:nvPr/>
        </p:nvSpPr>
        <p:spPr>
          <a:xfrm>
            <a:off x="7144729" y="5908727"/>
            <a:ext cx="1384762" cy="369332"/>
          </a:xfrm>
          <a:prstGeom prst="rect">
            <a:avLst/>
          </a:prstGeom>
          <a:noFill/>
          <a:ln w="38100" cmpd="thinThick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dirty="0" smtClean="0"/>
              <a:t>9,2 gram</a:t>
            </a:r>
            <a:endParaRPr lang="da-DK" dirty="0"/>
          </a:p>
        </p:txBody>
      </p:sp>
      <p:sp>
        <p:nvSpPr>
          <p:cNvPr id="22" name="Tekstboks 21"/>
          <p:cNvSpPr txBox="1"/>
          <p:nvPr/>
        </p:nvSpPr>
        <p:spPr>
          <a:xfrm>
            <a:off x="627824" y="4715572"/>
            <a:ext cx="1384762" cy="369332"/>
          </a:xfrm>
          <a:prstGeom prst="rect">
            <a:avLst/>
          </a:prstGeom>
          <a:noFill/>
          <a:ln w="25400"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b="1" dirty="0" smtClean="0"/>
              <a:t>2 kr. - 1916</a:t>
            </a:r>
            <a:endParaRPr lang="da-DK" b="1" dirty="0"/>
          </a:p>
        </p:txBody>
      </p:sp>
      <p:sp>
        <p:nvSpPr>
          <p:cNvPr id="23" name="Tekstboks 22"/>
          <p:cNvSpPr txBox="1"/>
          <p:nvPr/>
        </p:nvSpPr>
        <p:spPr>
          <a:xfrm>
            <a:off x="2773602" y="4715572"/>
            <a:ext cx="1384762" cy="369332"/>
          </a:xfrm>
          <a:prstGeom prst="rect">
            <a:avLst/>
          </a:prstGeom>
          <a:noFill/>
          <a:ln w="25400"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b="1" dirty="0" smtClean="0"/>
              <a:t>2 kr. - 1941</a:t>
            </a:r>
            <a:endParaRPr lang="da-DK" b="1" dirty="0"/>
          </a:p>
        </p:txBody>
      </p:sp>
      <p:sp>
        <p:nvSpPr>
          <p:cNvPr id="24" name="Tekstboks 23"/>
          <p:cNvSpPr txBox="1"/>
          <p:nvPr/>
        </p:nvSpPr>
        <p:spPr>
          <a:xfrm>
            <a:off x="5050421" y="4710786"/>
            <a:ext cx="1384762" cy="369332"/>
          </a:xfrm>
          <a:prstGeom prst="rect">
            <a:avLst/>
          </a:prstGeom>
          <a:noFill/>
          <a:ln w="25400"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b="1" dirty="0" smtClean="0"/>
              <a:t>5 kr. - 1964</a:t>
            </a:r>
            <a:endParaRPr lang="da-DK" b="1" dirty="0"/>
          </a:p>
        </p:txBody>
      </p:sp>
      <p:sp>
        <p:nvSpPr>
          <p:cNvPr id="25" name="Tekstboks 24"/>
          <p:cNvSpPr txBox="1"/>
          <p:nvPr/>
        </p:nvSpPr>
        <p:spPr>
          <a:xfrm>
            <a:off x="7165747" y="4730542"/>
            <a:ext cx="1384762" cy="369332"/>
          </a:xfrm>
          <a:prstGeom prst="rect">
            <a:avLst/>
          </a:prstGeom>
          <a:noFill/>
          <a:ln w="25400"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b="1" dirty="0" smtClean="0"/>
              <a:t>10 kr. - 1979</a:t>
            </a:r>
            <a:endParaRPr lang="da-DK" b="1" dirty="0"/>
          </a:p>
        </p:txBody>
      </p:sp>
      <p:pic>
        <p:nvPicPr>
          <p:cNvPr id="1026" name="Picture 2" descr="C:\Users\JAK\Pictures\X 2 kr guld 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643" y="3330027"/>
            <a:ext cx="1374721" cy="1380759"/>
          </a:xfrm>
          <a:prstGeom prst="rect">
            <a:avLst/>
          </a:prstGeom>
          <a:noFill/>
          <a:ln w="254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JAK\Pictures\X 2 kr søl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717" y="3364420"/>
            <a:ext cx="1350869" cy="1346366"/>
          </a:xfrm>
          <a:prstGeom prst="rect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</p:pic>
      <p:pic>
        <p:nvPicPr>
          <p:cNvPr id="1028" name="Picture 4" descr="C:\Users\JAK\Pictures\X 5 kr  a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0421" y="3291405"/>
            <a:ext cx="1384762" cy="1419382"/>
          </a:xfrm>
          <a:prstGeom prst="rect">
            <a:avLst/>
          </a:prstGeom>
          <a:noFill/>
          <a:ln w="254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JAK\Pictures\X 10 kr 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4729" y="3332977"/>
            <a:ext cx="1384762" cy="1377809"/>
          </a:xfrm>
          <a:prstGeom prst="rect">
            <a:avLst/>
          </a:prstGeom>
          <a:noFill/>
          <a:ln w="254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Lige pilforbindelse 5"/>
          <p:cNvCxnSpPr>
            <a:stCxn id="2" idx="0"/>
            <a:endCxn id="22" idx="2"/>
          </p:cNvCxnSpPr>
          <p:nvPr/>
        </p:nvCxnSpPr>
        <p:spPr>
          <a:xfrm flipH="1" flipV="1">
            <a:off x="1320205" y="5084904"/>
            <a:ext cx="8394" cy="823823"/>
          </a:xfrm>
          <a:prstGeom prst="straightConnector1">
            <a:avLst/>
          </a:prstGeom>
          <a:ln w="254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Lige pilforbindelse 7"/>
          <p:cNvCxnSpPr>
            <a:stCxn id="20" idx="0"/>
            <a:endCxn id="24" idx="2"/>
          </p:cNvCxnSpPr>
          <p:nvPr/>
        </p:nvCxnSpPr>
        <p:spPr>
          <a:xfrm flipV="1">
            <a:off x="3476024" y="5080118"/>
            <a:ext cx="2266778" cy="828609"/>
          </a:xfrm>
          <a:prstGeom prst="straightConnector1">
            <a:avLst/>
          </a:prstGeom>
          <a:ln w="254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Lige pilforbindelse 9"/>
          <p:cNvCxnSpPr>
            <a:stCxn id="19" idx="0"/>
            <a:endCxn id="23" idx="2"/>
          </p:cNvCxnSpPr>
          <p:nvPr/>
        </p:nvCxnSpPr>
        <p:spPr>
          <a:xfrm flipH="1" flipV="1">
            <a:off x="3465983" y="5084904"/>
            <a:ext cx="2276819" cy="823823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Lige pilforbindelse 11"/>
          <p:cNvCxnSpPr>
            <a:stCxn id="21" idx="0"/>
            <a:endCxn id="25" idx="2"/>
          </p:cNvCxnSpPr>
          <p:nvPr/>
        </p:nvCxnSpPr>
        <p:spPr>
          <a:xfrm flipV="1">
            <a:off x="7837110" y="5099874"/>
            <a:ext cx="21018" cy="808853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5422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30">
          <a:fgClr>
            <a:srgbClr val="92D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Skærmkli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42" y="0"/>
            <a:ext cx="9192354" cy="1498861"/>
          </a:xfrm>
          <a:prstGeom prst="rect">
            <a:avLst/>
          </a:prstGeom>
        </p:spPr>
      </p:pic>
      <p:sp>
        <p:nvSpPr>
          <p:cNvPr id="5" name="Tekstboks 4"/>
          <p:cNvSpPr txBox="1"/>
          <p:nvPr/>
        </p:nvSpPr>
        <p:spPr>
          <a:xfrm>
            <a:off x="-11842" y="1498861"/>
            <a:ext cx="9155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Noget om mønter og meget mere – 24. oktober 2017 – Jan Amnitzbøl Krusell</a:t>
            </a:r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393" y="3212976"/>
            <a:ext cx="5775936" cy="3108647"/>
          </a:xfrm>
          <a:prstGeom prst="rect">
            <a:avLst/>
          </a:prstGeom>
          <a:ln w="25400">
            <a:solidFill>
              <a:srgbClr val="00B050"/>
            </a:solidFill>
          </a:ln>
        </p:spPr>
      </p:pic>
      <p:sp>
        <p:nvSpPr>
          <p:cNvPr id="10" name="Rektangel 9"/>
          <p:cNvSpPr/>
          <p:nvPr/>
        </p:nvSpPr>
        <p:spPr>
          <a:xfrm>
            <a:off x="1763688" y="3356992"/>
            <a:ext cx="1296144" cy="288032"/>
          </a:xfrm>
          <a:prstGeom prst="rect">
            <a:avLst/>
          </a:prstGeom>
          <a:pattFill prst="pct25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1" name="Rektangel 10"/>
          <p:cNvSpPr/>
          <p:nvPr/>
        </p:nvSpPr>
        <p:spPr>
          <a:xfrm>
            <a:off x="6156179" y="3365376"/>
            <a:ext cx="1296142" cy="288032"/>
          </a:xfrm>
          <a:prstGeom prst="rect">
            <a:avLst/>
          </a:prstGeom>
          <a:pattFill prst="pct25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2" name="Rektangel 11"/>
          <p:cNvSpPr/>
          <p:nvPr/>
        </p:nvSpPr>
        <p:spPr>
          <a:xfrm>
            <a:off x="2195736" y="4581128"/>
            <a:ext cx="1368151" cy="330187"/>
          </a:xfrm>
          <a:prstGeom prst="rect">
            <a:avLst/>
          </a:prstGeom>
          <a:pattFill prst="pct25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3" name="Rektangel 12"/>
          <p:cNvSpPr/>
          <p:nvPr/>
        </p:nvSpPr>
        <p:spPr>
          <a:xfrm>
            <a:off x="1748393" y="5877272"/>
            <a:ext cx="1296144" cy="288032"/>
          </a:xfrm>
          <a:prstGeom prst="rect">
            <a:avLst/>
          </a:prstGeom>
          <a:pattFill prst="pct25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4" name="Tekstboks 13"/>
          <p:cNvSpPr txBox="1"/>
          <p:nvPr/>
        </p:nvSpPr>
        <p:spPr>
          <a:xfrm>
            <a:off x="611560" y="2132856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Denne pengeseddel er på verdens højeste beløb! </a:t>
            </a:r>
          </a:p>
          <a:p>
            <a:pPr algn="ctr"/>
            <a:r>
              <a:rPr lang="da-DK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da-DK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 er et 1 tal efterfulgt af hvor mange nuller ??</a:t>
            </a:r>
            <a:endParaRPr lang="da-DK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49553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30">
          <a:fgClr>
            <a:schemeClr val="accent6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>
            <a:off x="7668344" y="3446294"/>
            <a:ext cx="1080120" cy="2686387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pic>
        <p:nvPicPr>
          <p:cNvPr id="4" name="Billede 3" descr="Skærmkli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42" y="0"/>
            <a:ext cx="9192354" cy="1498861"/>
          </a:xfrm>
          <a:prstGeom prst="rect">
            <a:avLst/>
          </a:prstGeom>
        </p:spPr>
      </p:pic>
      <p:sp>
        <p:nvSpPr>
          <p:cNvPr id="5" name="Tekstboks 4"/>
          <p:cNvSpPr txBox="1"/>
          <p:nvPr/>
        </p:nvSpPr>
        <p:spPr>
          <a:xfrm>
            <a:off x="-11842" y="1498861"/>
            <a:ext cx="9155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Noget om mønter og meget mere – 24. oktober 2017 – Jan Amnitzbøl Krusell</a:t>
            </a:r>
          </a:p>
        </p:txBody>
      </p:sp>
      <p:sp>
        <p:nvSpPr>
          <p:cNvPr id="2" name="Rektangel 1"/>
          <p:cNvSpPr/>
          <p:nvPr/>
        </p:nvSpPr>
        <p:spPr>
          <a:xfrm>
            <a:off x="3349061" y="2132856"/>
            <a:ext cx="247054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da-DK" sz="6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25 øre</a:t>
            </a:r>
            <a:endParaRPr lang="da-DK" sz="6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Tekstboks 2"/>
          <p:cNvSpPr txBox="1"/>
          <p:nvPr/>
        </p:nvSpPr>
        <p:spPr>
          <a:xfrm>
            <a:off x="7668344" y="3446294"/>
            <a:ext cx="1080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1920</a:t>
            </a:r>
            <a:endParaRPr lang="da-DK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kstboks 6"/>
          <p:cNvSpPr txBox="1"/>
          <p:nvPr/>
        </p:nvSpPr>
        <p:spPr>
          <a:xfrm>
            <a:off x="7668344" y="4492734"/>
            <a:ext cx="10546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endParaRPr lang="da-DK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kstboks 7"/>
          <p:cNvSpPr txBox="1"/>
          <p:nvPr/>
        </p:nvSpPr>
        <p:spPr>
          <a:xfrm>
            <a:off x="7668344" y="5547906"/>
            <a:ext cx="1080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sp>
        <p:nvSpPr>
          <p:cNvPr id="9" name="Tekstboks 8"/>
          <p:cNvSpPr txBox="1"/>
          <p:nvPr/>
        </p:nvSpPr>
        <p:spPr>
          <a:xfrm>
            <a:off x="7681081" y="3894563"/>
            <a:ext cx="10546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400" b="1" dirty="0" smtClean="0"/>
              <a:t>+/- 2 år</a:t>
            </a:r>
            <a:endParaRPr lang="da-DK" sz="1400" b="1" dirty="0"/>
          </a:p>
        </p:txBody>
      </p:sp>
      <p:sp>
        <p:nvSpPr>
          <p:cNvPr id="11" name="Tekstboks 10"/>
          <p:cNvSpPr txBox="1"/>
          <p:nvPr/>
        </p:nvSpPr>
        <p:spPr>
          <a:xfrm>
            <a:off x="605639" y="3446294"/>
            <a:ext cx="7075442" cy="2677656"/>
          </a:xfrm>
          <a:prstGeom prst="rect">
            <a:avLst/>
          </a:prstGeom>
          <a:noFill/>
          <a:ln w="254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Hvilket år blev den første 25 øre slået i kobbernikkel i Danmark ?? </a:t>
            </a:r>
          </a:p>
          <a:p>
            <a:pPr algn="ctr"/>
            <a:endParaRPr lang="da-DK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da-DK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Hvor mange forskellige versioner af 25 øre er udgivet i alt i Danmark ??</a:t>
            </a:r>
          </a:p>
          <a:p>
            <a:pPr algn="ctr"/>
            <a:endParaRPr lang="da-DK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da-DK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Hvor mange af disse 25 øre er med hul i midten ??</a:t>
            </a:r>
            <a:endParaRPr lang="da-DK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59259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30">
          <a:fgClr>
            <a:schemeClr val="accent6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Skærmkli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42" y="0"/>
            <a:ext cx="9192354" cy="1498861"/>
          </a:xfrm>
          <a:prstGeom prst="rect">
            <a:avLst/>
          </a:prstGeom>
        </p:spPr>
      </p:pic>
      <p:sp>
        <p:nvSpPr>
          <p:cNvPr id="5" name="Tekstboks 4"/>
          <p:cNvSpPr txBox="1"/>
          <p:nvPr/>
        </p:nvSpPr>
        <p:spPr>
          <a:xfrm>
            <a:off x="-11842" y="1498861"/>
            <a:ext cx="9155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Noget om mønter og meget mere – 24. oktober 2017 – Jan Amnitzbøl Krusell</a:t>
            </a:r>
          </a:p>
        </p:txBody>
      </p:sp>
      <p:sp>
        <p:nvSpPr>
          <p:cNvPr id="14" name="Tekstboks 13"/>
          <p:cNvSpPr txBox="1"/>
          <p:nvPr/>
        </p:nvSpPr>
        <p:spPr>
          <a:xfrm>
            <a:off x="467544" y="3627927"/>
            <a:ext cx="2958248" cy="2554545"/>
          </a:xfrm>
          <a:prstGeom prst="rect">
            <a:avLst/>
          </a:prstGeom>
          <a:noFill/>
          <a:ln w="254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Hvad er den største møntenhed der er slået i eller for Danmark – blandt alle mønter i alle metaller både cirkula-tionsmønter, erindrings-mønter eller jubilæums-mønter efter 1873 ??</a:t>
            </a:r>
          </a:p>
        </p:txBody>
      </p:sp>
      <p:sp>
        <p:nvSpPr>
          <p:cNvPr id="2" name="Rektangel 1"/>
          <p:cNvSpPr/>
          <p:nvPr/>
        </p:nvSpPr>
        <p:spPr>
          <a:xfrm>
            <a:off x="847611" y="2132856"/>
            <a:ext cx="747345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da-DK" sz="6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Største møntenhed</a:t>
            </a:r>
            <a:endParaRPr lang="da-DK" sz="6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026" name="Picture 2" descr="C:\Users\JAK\Pictures\Kroner 3000 guld 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704444"/>
            <a:ext cx="5154116" cy="2401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2380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30">
          <a:fgClr>
            <a:schemeClr val="accent6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kstboks 13"/>
          <p:cNvSpPr txBox="1"/>
          <p:nvPr/>
        </p:nvSpPr>
        <p:spPr>
          <a:xfrm>
            <a:off x="389614" y="2852936"/>
            <a:ext cx="835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 eller flere af disse lande bruger ANDET en Dollar – hvilke/t ??</a:t>
            </a:r>
            <a:endParaRPr lang="da-DK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Billede 3" descr="Skærmkli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42" y="0"/>
            <a:ext cx="9192354" cy="1498861"/>
          </a:xfrm>
          <a:prstGeom prst="rect">
            <a:avLst/>
          </a:prstGeom>
        </p:spPr>
      </p:pic>
      <p:sp>
        <p:nvSpPr>
          <p:cNvPr id="5" name="Tekstboks 4"/>
          <p:cNvSpPr txBox="1"/>
          <p:nvPr/>
        </p:nvSpPr>
        <p:spPr>
          <a:xfrm>
            <a:off x="-11842" y="1498861"/>
            <a:ext cx="9155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Noget om mønter og meget mere – 24. oktober 2017 – Jan Amnitzbøl Krusell</a:t>
            </a:r>
          </a:p>
        </p:txBody>
      </p:sp>
      <p:sp>
        <p:nvSpPr>
          <p:cNvPr id="22" name="Tekstboks 21"/>
          <p:cNvSpPr txBox="1"/>
          <p:nvPr/>
        </p:nvSpPr>
        <p:spPr>
          <a:xfrm>
            <a:off x="2252589" y="3768482"/>
            <a:ext cx="1974199" cy="369332"/>
          </a:xfrm>
          <a:prstGeom prst="rect">
            <a:avLst/>
          </a:prstGeom>
          <a:noFill/>
          <a:ln w="254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b="1" dirty="0" smtClean="0"/>
              <a:t>Australien</a:t>
            </a:r>
            <a:endParaRPr lang="da-DK" b="1" dirty="0"/>
          </a:p>
        </p:txBody>
      </p:sp>
      <p:sp>
        <p:nvSpPr>
          <p:cNvPr id="23" name="Tekstboks 22"/>
          <p:cNvSpPr txBox="1"/>
          <p:nvPr/>
        </p:nvSpPr>
        <p:spPr>
          <a:xfrm>
            <a:off x="2252589" y="4715570"/>
            <a:ext cx="1974199" cy="369332"/>
          </a:xfrm>
          <a:prstGeom prst="rect">
            <a:avLst/>
          </a:prstGeom>
          <a:noFill/>
          <a:ln w="254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b="1" dirty="0" smtClean="0"/>
              <a:t>Canada</a:t>
            </a:r>
            <a:endParaRPr lang="da-DK" b="1" dirty="0"/>
          </a:p>
        </p:txBody>
      </p:sp>
      <p:sp>
        <p:nvSpPr>
          <p:cNvPr id="24" name="Tekstboks 23"/>
          <p:cNvSpPr txBox="1"/>
          <p:nvPr/>
        </p:nvSpPr>
        <p:spPr>
          <a:xfrm>
            <a:off x="2228206" y="5621846"/>
            <a:ext cx="1974199" cy="369332"/>
          </a:xfrm>
          <a:prstGeom prst="rect">
            <a:avLst/>
          </a:prstGeom>
          <a:noFill/>
          <a:ln w="254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b="1" dirty="0" smtClean="0"/>
              <a:t>Hong Kong</a:t>
            </a:r>
            <a:endParaRPr lang="da-DK" b="1" dirty="0"/>
          </a:p>
        </p:txBody>
      </p:sp>
      <p:sp>
        <p:nvSpPr>
          <p:cNvPr id="25" name="Tekstboks 24"/>
          <p:cNvSpPr txBox="1"/>
          <p:nvPr/>
        </p:nvSpPr>
        <p:spPr>
          <a:xfrm>
            <a:off x="6570789" y="3745535"/>
            <a:ext cx="1974199" cy="369332"/>
          </a:xfrm>
          <a:prstGeom prst="rect">
            <a:avLst/>
          </a:prstGeom>
          <a:noFill/>
          <a:ln w="254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b="1" dirty="0" smtClean="0"/>
              <a:t>Indonesien</a:t>
            </a:r>
            <a:endParaRPr lang="da-DK" b="1" dirty="0"/>
          </a:p>
        </p:txBody>
      </p:sp>
      <p:sp>
        <p:nvSpPr>
          <p:cNvPr id="26" name="Rektangel 25"/>
          <p:cNvSpPr/>
          <p:nvPr/>
        </p:nvSpPr>
        <p:spPr>
          <a:xfrm>
            <a:off x="2668766" y="1868193"/>
            <a:ext cx="379463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da-DK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Dollar land</a:t>
            </a:r>
            <a:endParaRPr lang="da-DK" sz="4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2050" name="Picture 2" descr="Et flag med et femtakket blomsterdesign på en helt rød baggrund">
            <a:hlinkClick r:id="rId3" tooltip="Hongkongs flag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557" y="5411224"/>
            <a:ext cx="1190625" cy="790576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lagge Australiens">
            <a:hlinkClick r:id="rId5" tooltip="Flagge Australiens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411" y="3573015"/>
            <a:ext cx="1428750" cy="714375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File:Flag of Canada (Pantone).sv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557" y="4559930"/>
            <a:ext cx="1361225" cy="680613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Flagge Indonesiens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6" y="3573013"/>
            <a:ext cx="1071566" cy="714377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A blue rectangle with a gold star and crescent in the canton, with 14 horizontal red and white lines on the rest of the flag">
            <a:hlinkClick r:id="rId10" tooltip="Flag of Malaysia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6" y="4559930"/>
            <a:ext cx="1380266" cy="695654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kstboks 26"/>
          <p:cNvSpPr txBox="1"/>
          <p:nvPr/>
        </p:nvSpPr>
        <p:spPr>
          <a:xfrm>
            <a:off x="6570788" y="4715570"/>
            <a:ext cx="1974199" cy="369332"/>
          </a:xfrm>
          <a:prstGeom prst="rect">
            <a:avLst/>
          </a:prstGeom>
          <a:noFill/>
          <a:ln w="254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b="1" dirty="0" smtClean="0"/>
              <a:t>Malaysia</a:t>
            </a:r>
            <a:endParaRPr lang="da-DK" b="1" dirty="0"/>
          </a:p>
        </p:txBody>
      </p:sp>
      <p:pic>
        <p:nvPicPr>
          <p:cNvPr id="2060" name="Picture 12" descr="Flag of Singapore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7" y="5411225"/>
            <a:ext cx="1224137" cy="813134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kstboks 27"/>
          <p:cNvSpPr txBox="1"/>
          <p:nvPr/>
        </p:nvSpPr>
        <p:spPr>
          <a:xfrm>
            <a:off x="6577610" y="5633126"/>
            <a:ext cx="1974199" cy="369332"/>
          </a:xfrm>
          <a:prstGeom prst="rect">
            <a:avLst/>
          </a:prstGeom>
          <a:noFill/>
          <a:ln w="254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b="1" dirty="0" smtClean="0"/>
              <a:t>Singapore</a:t>
            </a:r>
            <a:endParaRPr lang="da-DK" b="1" dirty="0"/>
          </a:p>
        </p:txBody>
      </p:sp>
      <p:cxnSp>
        <p:nvCxnSpPr>
          <p:cNvPr id="6" name="Lige forbindelse 5"/>
          <p:cNvCxnSpPr/>
          <p:nvPr/>
        </p:nvCxnSpPr>
        <p:spPr>
          <a:xfrm>
            <a:off x="4566081" y="3429000"/>
            <a:ext cx="18254" cy="288032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kstboks 7"/>
          <p:cNvSpPr txBox="1"/>
          <p:nvPr/>
        </p:nvSpPr>
        <p:spPr>
          <a:xfrm>
            <a:off x="995837" y="3330037"/>
            <a:ext cx="5955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7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$</a:t>
            </a:r>
            <a:endParaRPr lang="da-DK" sz="7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</a:endParaRPr>
          </a:p>
        </p:txBody>
      </p:sp>
      <p:sp>
        <p:nvSpPr>
          <p:cNvPr id="30" name="Tekstboks 29"/>
          <p:cNvSpPr txBox="1"/>
          <p:nvPr/>
        </p:nvSpPr>
        <p:spPr>
          <a:xfrm>
            <a:off x="995837" y="4307592"/>
            <a:ext cx="5955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7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$</a:t>
            </a:r>
            <a:endParaRPr lang="da-DK" sz="7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</a:endParaRPr>
          </a:p>
        </p:txBody>
      </p:sp>
      <p:sp>
        <p:nvSpPr>
          <p:cNvPr id="31" name="Tekstboks 30"/>
          <p:cNvSpPr txBox="1"/>
          <p:nvPr/>
        </p:nvSpPr>
        <p:spPr>
          <a:xfrm>
            <a:off x="995837" y="5217627"/>
            <a:ext cx="5760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7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$</a:t>
            </a:r>
            <a:endParaRPr lang="da-DK" sz="7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</a:endParaRPr>
          </a:p>
        </p:txBody>
      </p:sp>
      <p:sp>
        <p:nvSpPr>
          <p:cNvPr id="32" name="Tekstboks 31"/>
          <p:cNvSpPr txBox="1"/>
          <p:nvPr/>
        </p:nvSpPr>
        <p:spPr>
          <a:xfrm>
            <a:off x="5328083" y="5240543"/>
            <a:ext cx="5760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7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$</a:t>
            </a:r>
            <a:endParaRPr lang="da-DK" sz="7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</a:endParaRPr>
          </a:p>
        </p:txBody>
      </p:sp>
      <p:sp>
        <p:nvSpPr>
          <p:cNvPr id="9" name="Tekstboks 8"/>
          <p:cNvSpPr txBox="1"/>
          <p:nvPr/>
        </p:nvSpPr>
        <p:spPr>
          <a:xfrm>
            <a:off x="6577610" y="3429000"/>
            <a:ext cx="1967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Rupiah</a:t>
            </a:r>
            <a:endParaRPr lang="da-DK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Tekstboks 33"/>
          <p:cNvSpPr txBox="1"/>
          <p:nvPr/>
        </p:nvSpPr>
        <p:spPr>
          <a:xfrm>
            <a:off x="6577610" y="4375264"/>
            <a:ext cx="1967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Riggits</a:t>
            </a:r>
          </a:p>
        </p:txBody>
      </p:sp>
    </p:spTree>
    <p:extLst>
      <p:ext uri="{BB962C8B-B14F-4D97-AF65-F5344CB8AC3E}">
        <p14:creationId xmlns:p14="http://schemas.microsoft.com/office/powerpoint/2010/main" val="2977566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30">
          <a:fgClr>
            <a:schemeClr val="accent6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/>
        </p:nvSpPr>
        <p:spPr>
          <a:xfrm>
            <a:off x="6171043" y="2996952"/>
            <a:ext cx="2505413" cy="341632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4" name="Tekstboks 13"/>
          <p:cNvSpPr txBox="1"/>
          <p:nvPr/>
        </p:nvSpPr>
        <p:spPr>
          <a:xfrm>
            <a:off x="389614" y="2996952"/>
            <a:ext cx="5781429" cy="3416320"/>
          </a:xfrm>
          <a:prstGeom prst="rect">
            <a:avLst/>
          </a:prstGeom>
          <a:noFill/>
          <a:ln w="254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da-DK" sz="1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da-DK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Hvilket år blev den første af disse mønter udgivet ??</a:t>
            </a:r>
          </a:p>
          <a:p>
            <a:pPr algn="ctr"/>
            <a:endParaRPr lang="da-DK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da-DK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Hvilket land var det første med en sådan erindringsmønt ??</a:t>
            </a:r>
          </a:p>
          <a:p>
            <a:pPr algn="ctr"/>
            <a:endParaRPr lang="da-DK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da-DK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Hvad var motivet på denne erindringsmønt ??</a:t>
            </a:r>
          </a:p>
          <a:p>
            <a:pPr algn="ctr"/>
            <a:endParaRPr lang="da-DK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Billede 3" descr="Skærmkli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42" y="0"/>
            <a:ext cx="9192354" cy="1498861"/>
          </a:xfrm>
          <a:prstGeom prst="rect">
            <a:avLst/>
          </a:prstGeom>
        </p:spPr>
      </p:pic>
      <p:sp>
        <p:nvSpPr>
          <p:cNvPr id="5" name="Tekstboks 4"/>
          <p:cNvSpPr txBox="1"/>
          <p:nvPr/>
        </p:nvSpPr>
        <p:spPr>
          <a:xfrm>
            <a:off x="-11842" y="1498861"/>
            <a:ext cx="9155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Noget om mønter og meget mere – 24. oktober 2017 – Jan Amnitzbøl Krusell</a:t>
            </a:r>
          </a:p>
        </p:txBody>
      </p:sp>
      <p:sp>
        <p:nvSpPr>
          <p:cNvPr id="26" name="Rektangel 25"/>
          <p:cNvSpPr/>
          <p:nvPr/>
        </p:nvSpPr>
        <p:spPr>
          <a:xfrm>
            <a:off x="2961125" y="1868193"/>
            <a:ext cx="320991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da-DK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Euro land</a:t>
            </a:r>
            <a:endParaRPr lang="da-DK" sz="4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6" name="Billede 5" descr="Erindringsmotivet på 2-euromøntens nationale side">
            <a:hlinkClick r:id="rId3" tooltip="&quot;&lt;span&gt;&lt;/span&gt;&quot;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381" y="4726047"/>
            <a:ext cx="1546736" cy="1544112"/>
          </a:xfrm>
          <a:prstGeom prst="rect">
            <a:avLst/>
          </a:prstGeom>
          <a:pattFill prst="pct30">
            <a:fgClr>
              <a:schemeClr val="accent6">
                <a:lumMod val="60000"/>
                <a:lumOff val="40000"/>
              </a:schemeClr>
            </a:fgClr>
            <a:bgClr>
              <a:schemeClr val="bg1"/>
            </a:bgClr>
          </a:pattFill>
          <a:ln>
            <a:noFill/>
          </a:ln>
        </p:spPr>
      </p:pic>
      <p:sp>
        <p:nvSpPr>
          <p:cNvPr id="2" name="Tekstboks 1"/>
          <p:cNvSpPr txBox="1"/>
          <p:nvPr/>
        </p:nvSpPr>
        <p:spPr>
          <a:xfrm>
            <a:off x="6415637" y="4005064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Grækenland</a:t>
            </a:r>
            <a:endParaRPr lang="da-DK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kstboks 7"/>
          <p:cNvSpPr txBox="1"/>
          <p:nvPr/>
        </p:nvSpPr>
        <p:spPr>
          <a:xfrm>
            <a:off x="6427866" y="3343752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2004</a:t>
            </a:r>
            <a:endParaRPr lang="da-DK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1947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30">
          <a:fgClr>
            <a:schemeClr val="accent6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kstboks 13"/>
          <p:cNvSpPr txBox="1"/>
          <p:nvPr/>
        </p:nvSpPr>
        <p:spPr>
          <a:xfrm>
            <a:off x="389614" y="2852936"/>
            <a:ext cx="6702666" cy="3416320"/>
          </a:xfrm>
          <a:prstGeom prst="rect">
            <a:avLst/>
          </a:prstGeom>
          <a:noFill/>
          <a:ln w="254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Euro landene slås ”Erindringsmønter” og ”Anledningsmønter” i mange forskellige valører, metaller og anledninger </a:t>
            </a:r>
            <a:r>
              <a:rPr lang="da-DK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ud over </a:t>
            </a:r>
            <a:r>
              <a:rPr lang="da-DK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begrænsede og </a:t>
            </a:r>
            <a:r>
              <a:rPr lang="da-DK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restrikserede</a:t>
            </a:r>
            <a:r>
              <a:rPr lang="da-DK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 euro !</a:t>
            </a:r>
          </a:p>
          <a:p>
            <a:pPr algn="ctr"/>
            <a:endParaRPr lang="da-DK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da-DK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Hvilket land har slået flest af sådanne mønter ??</a:t>
            </a:r>
          </a:p>
          <a:p>
            <a:pPr algn="ctr"/>
            <a:endParaRPr lang="da-DK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da-DK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Hvor mange af disse mønter har landet slået siden 2002 ??</a:t>
            </a:r>
          </a:p>
        </p:txBody>
      </p:sp>
      <p:pic>
        <p:nvPicPr>
          <p:cNvPr id="4" name="Billede 3" descr="Skærmkli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42" y="0"/>
            <a:ext cx="9192354" cy="1498861"/>
          </a:xfrm>
          <a:prstGeom prst="rect">
            <a:avLst/>
          </a:prstGeom>
        </p:spPr>
      </p:pic>
      <p:sp>
        <p:nvSpPr>
          <p:cNvPr id="5" name="Tekstboks 4"/>
          <p:cNvSpPr txBox="1"/>
          <p:nvPr/>
        </p:nvSpPr>
        <p:spPr>
          <a:xfrm>
            <a:off x="-11842" y="1498861"/>
            <a:ext cx="9155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Noget om mønter og meget mere – 24. oktober 2017 – Jan Amnitzbøl Krusell</a:t>
            </a:r>
          </a:p>
        </p:txBody>
      </p:sp>
      <p:sp>
        <p:nvSpPr>
          <p:cNvPr id="26" name="Rektangel 25"/>
          <p:cNvSpPr/>
          <p:nvPr/>
        </p:nvSpPr>
        <p:spPr>
          <a:xfrm>
            <a:off x="2297485" y="1868193"/>
            <a:ext cx="453720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da-DK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Mere  </a:t>
            </a:r>
            <a:r>
              <a:rPr lang="da-DK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Euro land</a:t>
            </a:r>
            <a:endParaRPr lang="da-DK" sz="4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" name="Rektangel 1"/>
          <p:cNvSpPr/>
          <p:nvPr/>
        </p:nvSpPr>
        <p:spPr>
          <a:xfrm>
            <a:off x="7092280" y="2852936"/>
            <a:ext cx="1656184" cy="341632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026" name="Picture 2" descr="Frankrigs flag">
            <a:hlinkClick r:id="rId3" tooltip="Frankrigs flag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5058" y="4561096"/>
            <a:ext cx="1190625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boks 2"/>
          <p:cNvSpPr txBox="1"/>
          <p:nvPr/>
        </p:nvSpPr>
        <p:spPr>
          <a:xfrm>
            <a:off x="7325057" y="4028738"/>
            <a:ext cx="11906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Frankrig</a:t>
            </a:r>
            <a:endParaRPr lang="da-DK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kstboks 8"/>
          <p:cNvSpPr txBox="1"/>
          <p:nvPr/>
        </p:nvSpPr>
        <p:spPr>
          <a:xfrm>
            <a:off x="7325778" y="5517232"/>
            <a:ext cx="11906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1.019</a:t>
            </a:r>
            <a:endParaRPr lang="da-DK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39693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30">
          <a:fgClr>
            <a:schemeClr val="accent6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Skærmkli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42" y="0"/>
            <a:ext cx="9192354" cy="1498861"/>
          </a:xfrm>
          <a:prstGeom prst="rect">
            <a:avLst/>
          </a:prstGeom>
        </p:spPr>
      </p:pic>
      <p:sp>
        <p:nvSpPr>
          <p:cNvPr id="5" name="Tekstboks 4"/>
          <p:cNvSpPr txBox="1"/>
          <p:nvPr/>
        </p:nvSpPr>
        <p:spPr>
          <a:xfrm>
            <a:off x="-11842" y="1498861"/>
            <a:ext cx="9155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Noget om mønter og meget mere – 24. oktober 2017 – Jan Amnitzbøl Krusell</a:t>
            </a:r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095" y="2060848"/>
            <a:ext cx="4320480" cy="4358172"/>
          </a:xfrm>
          <a:prstGeom prst="rect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</p:pic>
      <p:sp>
        <p:nvSpPr>
          <p:cNvPr id="8" name="Rektangel 7"/>
          <p:cNvSpPr/>
          <p:nvPr/>
        </p:nvSpPr>
        <p:spPr>
          <a:xfrm>
            <a:off x="611560" y="3923035"/>
            <a:ext cx="794814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a-DK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9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Tak fordi I gad lege med !!</a:t>
            </a:r>
            <a:endParaRPr lang="da-DK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9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33991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30">
          <a:fgClr>
            <a:srgbClr val="92D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Skærmkli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42" y="0"/>
            <a:ext cx="9192354" cy="1498861"/>
          </a:xfrm>
          <a:prstGeom prst="rect">
            <a:avLst/>
          </a:prstGeom>
        </p:spPr>
      </p:pic>
      <p:sp>
        <p:nvSpPr>
          <p:cNvPr id="5" name="Tekstboks 4"/>
          <p:cNvSpPr txBox="1"/>
          <p:nvPr/>
        </p:nvSpPr>
        <p:spPr>
          <a:xfrm>
            <a:off x="-11842" y="1498861"/>
            <a:ext cx="9155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Noget om mønter og meget mere – 24. oktober 2017 – Jan Amnitzbøl Krusell</a:t>
            </a:r>
          </a:p>
        </p:txBody>
      </p:sp>
      <p:sp>
        <p:nvSpPr>
          <p:cNvPr id="14" name="Tekstboks 13"/>
          <p:cNvSpPr txBox="1"/>
          <p:nvPr/>
        </p:nvSpPr>
        <p:spPr>
          <a:xfrm>
            <a:off x="611560" y="2132856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400" b="1" dirty="0" smtClean="0">
                <a:solidFill>
                  <a:srgbClr val="FF0000"/>
                </a:solidFill>
              </a:rPr>
              <a:t> </a:t>
            </a:r>
            <a:r>
              <a:rPr lang="da-DK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Euro sedlen har en trykt kode hvor man kan se hvilket trykkeri samt placeringen på trykpladen der er brugt!</a:t>
            </a:r>
            <a:endParaRPr lang="da-DK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Billed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375" y="3717032"/>
            <a:ext cx="2239152" cy="2442712"/>
          </a:xfrm>
          <a:prstGeom prst="rect">
            <a:avLst/>
          </a:prstGeom>
        </p:spPr>
      </p:pic>
      <p:pic>
        <p:nvPicPr>
          <p:cNvPr id="1026" name="Picture 2" descr="Front of 5 Euro Bankno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5" y="3717032"/>
            <a:ext cx="4727829" cy="2442712"/>
          </a:xfrm>
          <a:prstGeom prst="rect">
            <a:avLst/>
          </a:prstGeom>
          <a:noFill/>
          <a:ln w="254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Lige forbindelse 5"/>
          <p:cNvCxnSpPr>
            <a:stCxn id="1026" idx="1"/>
            <a:endCxn id="1026" idx="3"/>
          </p:cNvCxnSpPr>
          <p:nvPr/>
        </p:nvCxnSpPr>
        <p:spPr>
          <a:xfrm>
            <a:off x="1115615" y="4938388"/>
            <a:ext cx="4727829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Lige forbindelse 7"/>
          <p:cNvCxnSpPr>
            <a:stCxn id="1026" idx="0"/>
            <a:endCxn id="1026" idx="2"/>
          </p:cNvCxnSpPr>
          <p:nvPr/>
        </p:nvCxnSpPr>
        <p:spPr>
          <a:xfrm>
            <a:off x="3479530" y="3717032"/>
            <a:ext cx="0" cy="244271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ktangel 8"/>
          <p:cNvSpPr/>
          <p:nvPr/>
        </p:nvSpPr>
        <p:spPr>
          <a:xfrm>
            <a:off x="1115615" y="3933056"/>
            <a:ext cx="53251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da-DK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da-DK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Rektangel 9"/>
          <p:cNvSpPr/>
          <p:nvPr/>
        </p:nvSpPr>
        <p:spPr>
          <a:xfrm>
            <a:off x="5317595" y="3933056"/>
            <a:ext cx="50687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da-DK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</a:t>
            </a:r>
            <a:endParaRPr lang="da-DK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Rektangel 10"/>
          <p:cNvSpPr/>
          <p:nvPr/>
        </p:nvSpPr>
        <p:spPr>
          <a:xfrm>
            <a:off x="1115615" y="5157192"/>
            <a:ext cx="48923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da-DK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</a:t>
            </a:r>
            <a:endParaRPr lang="da-DK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Rektangel 11"/>
          <p:cNvSpPr/>
          <p:nvPr/>
        </p:nvSpPr>
        <p:spPr>
          <a:xfrm>
            <a:off x="5277520" y="5157191"/>
            <a:ext cx="54694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da-DK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</a:t>
            </a:r>
            <a:endParaRPr lang="da-DK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44052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30">
          <a:fgClr>
            <a:srgbClr val="92D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Skærmkli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42" y="0"/>
            <a:ext cx="9192354" cy="1498861"/>
          </a:xfrm>
          <a:prstGeom prst="rect">
            <a:avLst/>
          </a:prstGeom>
        </p:spPr>
      </p:pic>
      <p:sp>
        <p:nvSpPr>
          <p:cNvPr id="5" name="Tekstboks 4"/>
          <p:cNvSpPr txBox="1"/>
          <p:nvPr/>
        </p:nvSpPr>
        <p:spPr>
          <a:xfrm>
            <a:off x="-11842" y="1498861"/>
            <a:ext cx="9155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Noget om mønter og meget mere – 24. oktober 2017 – Jan Amnitzbøl Krusell</a:t>
            </a:r>
          </a:p>
        </p:txBody>
      </p:sp>
      <p:sp>
        <p:nvSpPr>
          <p:cNvPr id="14" name="Tekstboks 13"/>
          <p:cNvSpPr txBox="1"/>
          <p:nvPr/>
        </p:nvSpPr>
        <p:spPr>
          <a:xfrm>
            <a:off x="611560" y="2132856"/>
            <a:ext cx="7920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Hvilket land i Asien er denne pengeseddel fra??</a:t>
            </a:r>
            <a:endParaRPr lang="da-DK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C:\Users\JAK\Pictures\Pengeseddel 2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699" y="3106381"/>
            <a:ext cx="6840760" cy="3469086"/>
          </a:xfrm>
          <a:prstGeom prst="rect">
            <a:avLst/>
          </a:prstGeom>
          <a:noFill/>
          <a:ln w="254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716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30">
          <a:fgClr>
            <a:srgbClr val="92D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Skærmkli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42" y="0"/>
            <a:ext cx="9192354" cy="1498861"/>
          </a:xfrm>
          <a:prstGeom prst="rect">
            <a:avLst/>
          </a:prstGeom>
        </p:spPr>
      </p:pic>
      <p:sp>
        <p:nvSpPr>
          <p:cNvPr id="5" name="Tekstboks 4"/>
          <p:cNvSpPr txBox="1"/>
          <p:nvPr/>
        </p:nvSpPr>
        <p:spPr>
          <a:xfrm>
            <a:off x="-11842" y="1498861"/>
            <a:ext cx="9155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Noget om mønter og meget mere – 24. oktober 2017 – Jan Amnitzbøl Krusell</a:t>
            </a:r>
          </a:p>
        </p:txBody>
      </p:sp>
      <p:sp>
        <p:nvSpPr>
          <p:cNvPr id="14" name="Tekstboks 13"/>
          <p:cNvSpPr txBox="1"/>
          <p:nvPr/>
        </p:nvSpPr>
        <p:spPr>
          <a:xfrm>
            <a:off x="605639" y="3446294"/>
            <a:ext cx="7920880" cy="3046988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Hvilket år blev den første 500,00 kr. seddel udgivet i Danmark ??</a:t>
            </a:r>
          </a:p>
          <a:p>
            <a:pPr algn="ctr"/>
            <a:endParaRPr lang="da-DK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da-DK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Hvor mange forskellige versioner af 500,00 kr. sedlen er udgivet i alt i Danmark ??</a:t>
            </a:r>
          </a:p>
          <a:p>
            <a:pPr algn="ctr"/>
            <a:endParaRPr lang="da-DK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da-DK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Hvor mange af disse 500,00 kr. sedler har et portræt af en Plovmand ??</a:t>
            </a:r>
            <a:endParaRPr lang="da-DK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ktangel 1"/>
          <p:cNvSpPr/>
          <p:nvPr/>
        </p:nvSpPr>
        <p:spPr>
          <a:xfrm>
            <a:off x="2143314" y="2132856"/>
            <a:ext cx="488204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da-DK" sz="6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Plovmanden</a:t>
            </a:r>
            <a:endParaRPr lang="da-DK" sz="6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84798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30">
          <a:fgClr>
            <a:srgbClr val="92D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Skærmkli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42" y="0"/>
            <a:ext cx="9192354" cy="1498861"/>
          </a:xfrm>
          <a:prstGeom prst="rect">
            <a:avLst/>
          </a:prstGeom>
        </p:spPr>
      </p:pic>
      <p:sp>
        <p:nvSpPr>
          <p:cNvPr id="5" name="Tekstboks 4"/>
          <p:cNvSpPr txBox="1"/>
          <p:nvPr/>
        </p:nvSpPr>
        <p:spPr>
          <a:xfrm>
            <a:off x="-11842" y="1498861"/>
            <a:ext cx="9155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Noget om mønter og meget mere – 24. oktober 2017 – Jan Amnitzbøl Krusell</a:t>
            </a:r>
          </a:p>
        </p:txBody>
      </p:sp>
      <p:sp>
        <p:nvSpPr>
          <p:cNvPr id="14" name="Tekstboks 13"/>
          <p:cNvSpPr txBox="1"/>
          <p:nvPr/>
        </p:nvSpPr>
        <p:spPr>
          <a:xfrm>
            <a:off x="611560" y="2132856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Disse 4 forskellige 1 øre vejer forskelligt!</a:t>
            </a:r>
          </a:p>
          <a:p>
            <a:pPr algn="ctr"/>
            <a:r>
              <a:rPr lang="da-DK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Hvilken vægt passer til hver enkelt 1 øre??</a:t>
            </a:r>
            <a:endParaRPr lang="da-DK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" name="Billede 14" descr="Billedresultat for billeder af 1 øre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643" y="3358517"/>
            <a:ext cx="1362076" cy="1357055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</p:pic>
      <p:pic>
        <p:nvPicPr>
          <p:cNvPr id="16" name="Billede 15" descr="Billedresultat for billeder af 1 øre">
            <a:hlinkClick r:id="rId5"/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0421" y="3358517"/>
            <a:ext cx="1362076" cy="1357055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</p:pic>
      <p:pic>
        <p:nvPicPr>
          <p:cNvPr id="17" name="Billede 16" descr="Billedresultat for billeder af 1 øre">
            <a:hlinkClick r:id="rId7"/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67" y="3371049"/>
            <a:ext cx="1362076" cy="1344523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</p:pic>
      <p:pic>
        <p:nvPicPr>
          <p:cNvPr id="18" name="Billede 17" descr="Billedresultat for 1 øre 1962">
            <a:hlinkClick r:id="rId9"/>
          </p:cNvPr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9751" y="3371049"/>
            <a:ext cx="1400758" cy="1357055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</p:pic>
      <p:sp>
        <p:nvSpPr>
          <p:cNvPr id="2" name="Tekstboks 1"/>
          <p:cNvSpPr txBox="1"/>
          <p:nvPr/>
        </p:nvSpPr>
        <p:spPr>
          <a:xfrm>
            <a:off x="636218" y="5908727"/>
            <a:ext cx="1384762" cy="369332"/>
          </a:xfrm>
          <a:prstGeom prst="rect">
            <a:avLst/>
          </a:prstGeom>
          <a:noFill/>
          <a:ln w="38100" cmpd="thinThick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dirty="0" smtClean="0"/>
              <a:t>2,0 gram</a:t>
            </a:r>
            <a:endParaRPr lang="da-DK" dirty="0"/>
          </a:p>
        </p:txBody>
      </p:sp>
      <p:sp>
        <p:nvSpPr>
          <p:cNvPr id="19" name="Tekstboks 18"/>
          <p:cNvSpPr txBox="1"/>
          <p:nvPr/>
        </p:nvSpPr>
        <p:spPr>
          <a:xfrm>
            <a:off x="5050421" y="5908727"/>
            <a:ext cx="1384762" cy="369332"/>
          </a:xfrm>
          <a:prstGeom prst="rect">
            <a:avLst/>
          </a:prstGeom>
          <a:noFill/>
          <a:ln w="38100" cmpd="thinThick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dirty="0" smtClean="0"/>
              <a:t>1,8 gram</a:t>
            </a:r>
            <a:endParaRPr lang="da-DK" dirty="0"/>
          </a:p>
        </p:txBody>
      </p:sp>
      <p:sp>
        <p:nvSpPr>
          <p:cNvPr id="20" name="Tekstboks 19"/>
          <p:cNvSpPr txBox="1"/>
          <p:nvPr/>
        </p:nvSpPr>
        <p:spPr>
          <a:xfrm>
            <a:off x="2783643" y="5908727"/>
            <a:ext cx="1384762" cy="369332"/>
          </a:xfrm>
          <a:prstGeom prst="rect">
            <a:avLst/>
          </a:prstGeom>
          <a:noFill/>
          <a:ln w="38100" cmpd="thinThick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dirty="0" smtClean="0"/>
              <a:t>1,9 gram</a:t>
            </a:r>
            <a:endParaRPr lang="da-DK" dirty="0"/>
          </a:p>
        </p:txBody>
      </p:sp>
      <p:sp>
        <p:nvSpPr>
          <p:cNvPr id="21" name="Tekstboks 20"/>
          <p:cNvSpPr txBox="1"/>
          <p:nvPr/>
        </p:nvSpPr>
        <p:spPr>
          <a:xfrm>
            <a:off x="7144729" y="5908727"/>
            <a:ext cx="1384762" cy="369332"/>
          </a:xfrm>
          <a:prstGeom prst="rect">
            <a:avLst/>
          </a:prstGeom>
          <a:noFill/>
          <a:ln w="38100" cmpd="thinThick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dirty="0" smtClean="0"/>
              <a:t>1,6 gram</a:t>
            </a:r>
            <a:endParaRPr lang="da-DK" dirty="0"/>
          </a:p>
        </p:txBody>
      </p:sp>
      <p:sp>
        <p:nvSpPr>
          <p:cNvPr id="22" name="Tekstboks 21"/>
          <p:cNvSpPr txBox="1"/>
          <p:nvPr/>
        </p:nvSpPr>
        <p:spPr>
          <a:xfrm>
            <a:off x="627824" y="4715572"/>
            <a:ext cx="1384762" cy="369332"/>
          </a:xfrm>
          <a:prstGeom prst="rect">
            <a:avLst/>
          </a:prstGeom>
          <a:noFill/>
          <a:ln w="25400"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b="1" dirty="0" smtClean="0"/>
              <a:t>1881</a:t>
            </a:r>
            <a:endParaRPr lang="da-DK" b="1" dirty="0"/>
          </a:p>
        </p:txBody>
      </p:sp>
      <p:sp>
        <p:nvSpPr>
          <p:cNvPr id="23" name="Tekstboks 22"/>
          <p:cNvSpPr txBox="1"/>
          <p:nvPr/>
        </p:nvSpPr>
        <p:spPr>
          <a:xfrm>
            <a:off x="2773602" y="4715572"/>
            <a:ext cx="1384762" cy="369332"/>
          </a:xfrm>
          <a:prstGeom prst="rect">
            <a:avLst/>
          </a:prstGeom>
          <a:noFill/>
          <a:ln w="25400"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b="1" dirty="0" smtClean="0"/>
              <a:t>1936</a:t>
            </a:r>
            <a:endParaRPr lang="da-DK" b="1" dirty="0"/>
          </a:p>
        </p:txBody>
      </p:sp>
      <p:sp>
        <p:nvSpPr>
          <p:cNvPr id="24" name="Tekstboks 23"/>
          <p:cNvSpPr txBox="1"/>
          <p:nvPr/>
        </p:nvSpPr>
        <p:spPr>
          <a:xfrm>
            <a:off x="5050421" y="4710786"/>
            <a:ext cx="1384762" cy="369332"/>
          </a:xfrm>
          <a:prstGeom prst="rect">
            <a:avLst/>
          </a:prstGeom>
          <a:noFill/>
          <a:ln w="25400"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b="1" dirty="0" smtClean="0"/>
              <a:t>1856</a:t>
            </a:r>
            <a:endParaRPr lang="da-DK" b="1" dirty="0"/>
          </a:p>
        </p:txBody>
      </p:sp>
      <p:sp>
        <p:nvSpPr>
          <p:cNvPr id="25" name="Tekstboks 24"/>
          <p:cNvSpPr txBox="1"/>
          <p:nvPr/>
        </p:nvSpPr>
        <p:spPr>
          <a:xfrm>
            <a:off x="7165747" y="4730542"/>
            <a:ext cx="1384762" cy="369332"/>
          </a:xfrm>
          <a:prstGeom prst="rect">
            <a:avLst/>
          </a:prstGeom>
          <a:noFill/>
          <a:ln w="25400"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b="1" dirty="0" smtClean="0"/>
              <a:t>1962</a:t>
            </a:r>
            <a:endParaRPr lang="da-DK" b="1" dirty="0"/>
          </a:p>
        </p:txBody>
      </p:sp>
    </p:spTree>
    <p:extLst>
      <p:ext uri="{BB962C8B-B14F-4D97-AF65-F5344CB8AC3E}">
        <p14:creationId xmlns:p14="http://schemas.microsoft.com/office/powerpoint/2010/main" val="2417459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30">
          <a:fgClr>
            <a:srgbClr val="92D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Skærmkli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42" y="0"/>
            <a:ext cx="9192354" cy="1498861"/>
          </a:xfrm>
          <a:prstGeom prst="rect">
            <a:avLst/>
          </a:prstGeom>
        </p:spPr>
      </p:pic>
      <p:sp>
        <p:nvSpPr>
          <p:cNvPr id="5" name="Tekstboks 4"/>
          <p:cNvSpPr txBox="1"/>
          <p:nvPr/>
        </p:nvSpPr>
        <p:spPr>
          <a:xfrm>
            <a:off x="-11842" y="1498861"/>
            <a:ext cx="9155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Noget om mønter og meget mere – 24. oktober 2017 – Jan Amnitzbøl Krusell</a:t>
            </a:r>
          </a:p>
        </p:txBody>
      </p:sp>
      <p:sp>
        <p:nvSpPr>
          <p:cNvPr id="14" name="Tekstboks 13"/>
          <p:cNvSpPr txBox="1"/>
          <p:nvPr/>
        </p:nvSpPr>
        <p:spPr>
          <a:xfrm>
            <a:off x="611560" y="2132856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af disse 4 mønter vejer 15,0 gram – hvilke ??</a:t>
            </a:r>
          </a:p>
          <a:p>
            <a:pPr algn="ctr"/>
            <a:r>
              <a:rPr lang="da-DK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2 andre mønter vejer mindre end 15,0 gram !!</a:t>
            </a:r>
            <a:endParaRPr lang="da-DK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kstboks 1"/>
          <p:cNvSpPr txBox="1"/>
          <p:nvPr/>
        </p:nvSpPr>
        <p:spPr>
          <a:xfrm>
            <a:off x="636218" y="5908727"/>
            <a:ext cx="1384762" cy="369332"/>
          </a:xfrm>
          <a:prstGeom prst="rect">
            <a:avLst/>
          </a:prstGeom>
          <a:noFill/>
          <a:ln w="38100" cmpd="thinThick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dirty="0" smtClean="0"/>
              <a:t>15,0 gram</a:t>
            </a:r>
            <a:endParaRPr lang="da-DK" dirty="0"/>
          </a:p>
        </p:txBody>
      </p:sp>
      <p:sp>
        <p:nvSpPr>
          <p:cNvPr id="19" name="Tekstboks 18"/>
          <p:cNvSpPr txBox="1"/>
          <p:nvPr/>
        </p:nvSpPr>
        <p:spPr>
          <a:xfrm>
            <a:off x="5050421" y="5908727"/>
            <a:ext cx="1384762" cy="369332"/>
          </a:xfrm>
          <a:prstGeom prst="rect">
            <a:avLst/>
          </a:prstGeom>
          <a:noFill/>
          <a:ln w="38100" cmpd="thinThick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dirty="0" smtClean="0"/>
              <a:t>x,x gram</a:t>
            </a:r>
            <a:endParaRPr lang="da-DK" dirty="0"/>
          </a:p>
        </p:txBody>
      </p:sp>
      <p:sp>
        <p:nvSpPr>
          <p:cNvPr id="20" name="Tekstboks 19"/>
          <p:cNvSpPr txBox="1"/>
          <p:nvPr/>
        </p:nvSpPr>
        <p:spPr>
          <a:xfrm>
            <a:off x="2783643" y="5908727"/>
            <a:ext cx="1384762" cy="369332"/>
          </a:xfrm>
          <a:prstGeom prst="rect">
            <a:avLst/>
          </a:prstGeom>
          <a:noFill/>
          <a:ln w="38100" cmpd="thinThick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dirty="0" smtClean="0"/>
              <a:t>15,0 gram</a:t>
            </a:r>
            <a:endParaRPr lang="da-DK" dirty="0"/>
          </a:p>
        </p:txBody>
      </p:sp>
      <p:sp>
        <p:nvSpPr>
          <p:cNvPr id="21" name="Tekstboks 20"/>
          <p:cNvSpPr txBox="1"/>
          <p:nvPr/>
        </p:nvSpPr>
        <p:spPr>
          <a:xfrm>
            <a:off x="7144729" y="5908727"/>
            <a:ext cx="1384762" cy="369332"/>
          </a:xfrm>
          <a:prstGeom prst="rect">
            <a:avLst/>
          </a:prstGeom>
          <a:noFill/>
          <a:ln w="38100" cmpd="thinThick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dirty="0" smtClean="0"/>
              <a:t>x,x gram</a:t>
            </a:r>
            <a:endParaRPr lang="da-DK" dirty="0"/>
          </a:p>
        </p:txBody>
      </p:sp>
      <p:sp>
        <p:nvSpPr>
          <p:cNvPr id="22" name="Tekstboks 21"/>
          <p:cNvSpPr txBox="1"/>
          <p:nvPr/>
        </p:nvSpPr>
        <p:spPr>
          <a:xfrm>
            <a:off x="627824" y="4715572"/>
            <a:ext cx="1384762" cy="369332"/>
          </a:xfrm>
          <a:prstGeom prst="rect">
            <a:avLst/>
          </a:prstGeom>
          <a:noFill/>
          <a:ln w="25400"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b="1" dirty="0" smtClean="0"/>
              <a:t>2 kr. - 1916</a:t>
            </a:r>
            <a:endParaRPr lang="da-DK" b="1" dirty="0"/>
          </a:p>
        </p:txBody>
      </p:sp>
      <p:sp>
        <p:nvSpPr>
          <p:cNvPr id="23" name="Tekstboks 22"/>
          <p:cNvSpPr txBox="1"/>
          <p:nvPr/>
        </p:nvSpPr>
        <p:spPr>
          <a:xfrm>
            <a:off x="2773602" y="4715572"/>
            <a:ext cx="1384762" cy="369332"/>
          </a:xfrm>
          <a:prstGeom prst="rect">
            <a:avLst/>
          </a:prstGeom>
          <a:noFill/>
          <a:ln w="25400"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b="1" dirty="0" smtClean="0"/>
              <a:t>2 kr. - 1941</a:t>
            </a:r>
            <a:endParaRPr lang="da-DK" b="1" dirty="0"/>
          </a:p>
        </p:txBody>
      </p:sp>
      <p:sp>
        <p:nvSpPr>
          <p:cNvPr id="24" name="Tekstboks 23"/>
          <p:cNvSpPr txBox="1"/>
          <p:nvPr/>
        </p:nvSpPr>
        <p:spPr>
          <a:xfrm>
            <a:off x="5050421" y="4710786"/>
            <a:ext cx="1384762" cy="369332"/>
          </a:xfrm>
          <a:prstGeom prst="rect">
            <a:avLst/>
          </a:prstGeom>
          <a:noFill/>
          <a:ln w="25400"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b="1" dirty="0" smtClean="0"/>
              <a:t>5 kr. - 1964</a:t>
            </a:r>
            <a:endParaRPr lang="da-DK" b="1" dirty="0"/>
          </a:p>
        </p:txBody>
      </p:sp>
      <p:sp>
        <p:nvSpPr>
          <p:cNvPr id="25" name="Tekstboks 24"/>
          <p:cNvSpPr txBox="1"/>
          <p:nvPr/>
        </p:nvSpPr>
        <p:spPr>
          <a:xfrm>
            <a:off x="7165747" y="4730542"/>
            <a:ext cx="1384762" cy="369332"/>
          </a:xfrm>
          <a:prstGeom prst="rect">
            <a:avLst/>
          </a:prstGeom>
          <a:noFill/>
          <a:ln w="25400"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b="1" dirty="0" smtClean="0"/>
              <a:t>10 kr. - 1979</a:t>
            </a:r>
            <a:endParaRPr lang="da-DK" b="1" dirty="0"/>
          </a:p>
        </p:txBody>
      </p:sp>
      <p:pic>
        <p:nvPicPr>
          <p:cNvPr id="1026" name="Picture 2" descr="C:\Users\JAK\Pictures\X 2 kr guld 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643" y="3330027"/>
            <a:ext cx="1374721" cy="1380759"/>
          </a:xfrm>
          <a:prstGeom prst="rect">
            <a:avLst/>
          </a:prstGeom>
          <a:noFill/>
          <a:ln w="254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JAK\Pictures\X 2 kr søl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717" y="3364420"/>
            <a:ext cx="1350869" cy="1346366"/>
          </a:xfrm>
          <a:prstGeom prst="rect">
            <a:avLst/>
          </a:prstGeom>
          <a:noFill/>
          <a:ln w="254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JAK\Pictures\X 5 kr  a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0421" y="3291405"/>
            <a:ext cx="1384762" cy="1419382"/>
          </a:xfrm>
          <a:prstGeom prst="rect">
            <a:avLst/>
          </a:prstGeom>
          <a:noFill/>
          <a:ln w="254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JAK\Pictures\X 10 kr 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5747" y="3332977"/>
            <a:ext cx="1363744" cy="1377809"/>
          </a:xfrm>
          <a:prstGeom prst="rect">
            <a:avLst/>
          </a:prstGeom>
          <a:noFill/>
          <a:ln w="254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1282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30">
          <a:fgClr>
            <a:srgbClr val="92D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Skærmkli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42" y="0"/>
            <a:ext cx="9192354" cy="1498861"/>
          </a:xfrm>
          <a:prstGeom prst="rect">
            <a:avLst/>
          </a:prstGeom>
        </p:spPr>
      </p:pic>
      <p:sp>
        <p:nvSpPr>
          <p:cNvPr id="5" name="Tekstboks 4"/>
          <p:cNvSpPr txBox="1"/>
          <p:nvPr/>
        </p:nvSpPr>
        <p:spPr>
          <a:xfrm>
            <a:off x="-11842" y="1498861"/>
            <a:ext cx="9155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Noget om mønter og meget mere – 24. oktober 2017 – Jan Amnitzbøl Krusell</a:t>
            </a:r>
          </a:p>
        </p:txBody>
      </p:sp>
      <p:sp>
        <p:nvSpPr>
          <p:cNvPr id="14" name="Tekstboks 13"/>
          <p:cNvSpPr txBox="1"/>
          <p:nvPr/>
        </p:nvSpPr>
        <p:spPr>
          <a:xfrm>
            <a:off x="605639" y="3446294"/>
            <a:ext cx="7920880" cy="2677656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Hvilket år blev den første 25 øre slået i kobbernikkel i Danmark ?? </a:t>
            </a:r>
          </a:p>
          <a:p>
            <a:pPr algn="ctr"/>
            <a:endParaRPr lang="da-DK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da-DK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Hvor mange forskellige versioner af 25 øre er udgivet i alt i Danmark ??</a:t>
            </a:r>
          </a:p>
          <a:p>
            <a:pPr algn="ctr"/>
            <a:endParaRPr lang="da-DK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da-DK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Hvor mange af disse 25 øre er med hul i midten ??</a:t>
            </a:r>
            <a:endParaRPr lang="da-DK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ktangel 1"/>
          <p:cNvSpPr/>
          <p:nvPr/>
        </p:nvSpPr>
        <p:spPr>
          <a:xfrm>
            <a:off x="3349061" y="2132856"/>
            <a:ext cx="247054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da-DK" sz="6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25 øre</a:t>
            </a:r>
            <a:endParaRPr lang="da-DK" sz="6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06929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30">
          <a:fgClr>
            <a:srgbClr val="92D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Skærmkli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42" y="0"/>
            <a:ext cx="9192354" cy="1498861"/>
          </a:xfrm>
          <a:prstGeom prst="rect">
            <a:avLst/>
          </a:prstGeom>
        </p:spPr>
      </p:pic>
      <p:sp>
        <p:nvSpPr>
          <p:cNvPr id="5" name="Tekstboks 4"/>
          <p:cNvSpPr txBox="1"/>
          <p:nvPr/>
        </p:nvSpPr>
        <p:spPr>
          <a:xfrm>
            <a:off x="-11842" y="1498861"/>
            <a:ext cx="9155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Noget om mønter og meget mere – 24. oktober 2017 – Jan Amnitzbøl Krusell</a:t>
            </a:r>
          </a:p>
        </p:txBody>
      </p:sp>
      <p:sp>
        <p:nvSpPr>
          <p:cNvPr id="14" name="Tekstboks 13"/>
          <p:cNvSpPr txBox="1"/>
          <p:nvPr/>
        </p:nvSpPr>
        <p:spPr>
          <a:xfrm>
            <a:off x="605639" y="3645024"/>
            <a:ext cx="7920880" cy="3046988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da-DK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da-DK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da-DK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Hvad er den største møntenhed der er slået i eller for Danmark – blandt alle mønter i alle metaller både cirkulationsmønter, erindringsmønter eller jubilæumsmønter efter 1873 ??</a:t>
            </a:r>
          </a:p>
          <a:p>
            <a:pPr algn="ctr"/>
            <a:endParaRPr lang="da-DK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da-DK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ktangel 1"/>
          <p:cNvSpPr/>
          <p:nvPr/>
        </p:nvSpPr>
        <p:spPr>
          <a:xfrm>
            <a:off x="847611" y="2132856"/>
            <a:ext cx="747345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da-DK" sz="6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Største møntenhed</a:t>
            </a:r>
            <a:endParaRPr lang="da-DK" sz="6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35640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762</TotalTime>
  <Words>1148</Words>
  <Application>Microsoft Office PowerPoint</Application>
  <PresentationFormat>Skærmshow (4:3)</PresentationFormat>
  <Paragraphs>179</Paragraphs>
  <Slides>25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25</vt:i4>
      </vt:variant>
    </vt:vector>
  </HeadingPairs>
  <TitlesOfParts>
    <vt:vector size="26" baseType="lpstr">
      <vt:lpstr>Kontortema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JAK</dc:creator>
  <cp:lastModifiedBy>JAK</cp:lastModifiedBy>
  <cp:revision>61</cp:revision>
  <dcterms:created xsi:type="dcterms:W3CDTF">2017-10-19T15:11:39Z</dcterms:created>
  <dcterms:modified xsi:type="dcterms:W3CDTF">2017-10-23T21:25:02Z</dcterms:modified>
</cp:coreProperties>
</file>